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85" r:id="rId5"/>
    <p:sldMasterId id="2147483706" r:id="rId6"/>
  </p:sldMasterIdLst>
  <p:notesMasterIdLst>
    <p:notesMasterId r:id="rId64"/>
  </p:notesMasterIdLst>
  <p:handoutMasterIdLst>
    <p:handoutMasterId r:id="rId65"/>
  </p:handoutMasterIdLst>
  <p:sldIdLst>
    <p:sldId id="604" r:id="rId7"/>
    <p:sldId id="602" r:id="rId8"/>
    <p:sldId id="688" r:id="rId9"/>
    <p:sldId id="683" r:id="rId10"/>
    <p:sldId id="684" r:id="rId11"/>
    <p:sldId id="685" r:id="rId12"/>
    <p:sldId id="686" r:id="rId13"/>
    <p:sldId id="687" r:id="rId14"/>
    <p:sldId id="675" r:id="rId15"/>
    <p:sldId id="676" r:id="rId16"/>
    <p:sldId id="682" r:id="rId17"/>
    <p:sldId id="651" r:id="rId18"/>
    <p:sldId id="652" r:id="rId19"/>
    <p:sldId id="653" r:id="rId20"/>
    <p:sldId id="643" r:id="rId21"/>
    <p:sldId id="644" r:id="rId22"/>
    <p:sldId id="645" r:id="rId23"/>
    <p:sldId id="638" r:id="rId24"/>
    <p:sldId id="608" r:id="rId25"/>
    <p:sldId id="654" r:id="rId26"/>
    <p:sldId id="655" r:id="rId27"/>
    <p:sldId id="656" r:id="rId28"/>
    <p:sldId id="657" r:id="rId29"/>
    <p:sldId id="634" r:id="rId30"/>
    <p:sldId id="658" r:id="rId31"/>
    <p:sldId id="659" r:id="rId32"/>
    <p:sldId id="660" r:id="rId33"/>
    <p:sldId id="678" r:id="rId34"/>
    <p:sldId id="677" r:id="rId35"/>
    <p:sldId id="667" r:id="rId36"/>
    <p:sldId id="679" r:id="rId37"/>
    <p:sldId id="680" r:id="rId38"/>
    <p:sldId id="641" r:id="rId39"/>
    <p:sldId id="670" r:id="rId40"/>
    <p:sldId id="671" r:id="rId41"/>
    <p:sldId id="672" r:id="rId42"/>
    <p:sldId id="615" r:id="rId43"/>
    <p:sldId id="616" r:id="rId44"/>
    <p:sldId id="617" r:id="rId45"/>
    <p:sldId id="618" r:id="rId46"/>
    <p:sldId id="619" r:id="rId47"/>
    <p:sldId id="620" r:id="rId48"/>
    <p:sldId id="621" r:id="rId49"/>
    <p:sldId id="622" r:id="rId50"/>
    <p:sldId id="623" r:id="rId51"/>
    <p:sldId id="624" r:id="rId52"/>
    <p:sldId id="625" r:id="rId53"/>
    <p:sldId id="661" r:id="rId54"/>
    <p:sldId id="662" r:id="rId55"/>
    <p:sldId id="664" r:id="rId56"/>
    <p:sldId id="663" r:id="rId57"/>
    <p:sldId id="665" r:id="rId58"/>
    <p:sldId id="626" r:id="rId59"/>
    <p:sldId id="673" r:id="rId60"/>
    <p:sldId id="674" r:id="rId61"/>
    <p:sldId id="666" r:id="rId62"/>
    <p:sldId id="633" r:id="rId63"/>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40" userDrawn="1">
          <p15:clr>
            <a:srgbClr val="A4A3A4"/>
          </p15:clr>
        </p15:guide>
        <p15:guide id="6"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uthi, Divneet" initials="PD" lastIdx="2" clrIdx="0">
    <p:extLst>
      <p:ext uri="{19B8F6BF-5375-455C-9EA6-DF929625EA0E}">
        <p15:presenceInfo xmlns:p15="http://schemas.microsoft.com/office/powerpoint/2012/main" userId="Pruthi, Divne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345DA6"/>
    <a:srgbClr val="470A68"/>
    <a:srgbClr val="CC99FF"/>
    <a:srgbClr val="FFFF99"/>
    <a:srgbClr val="00A3A1"/>
    <a:srgbClr val="E9C0EE"/>
    <a:srgbClr val="483698"/>
    <a:srgbClr val="6D2077"/>
    <a:srgbClr val="50C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4" autoAdjust="0"/>
    <p:restoredTop sz="94434" autoAdjust="0"/>
  </p:normalViewPr>
  <p:slideViewPr>
    <p:cSldViewPr snapToGrid="0" showGuides="1">
      <p:cViewPr varScale="1">
        <p:scale>
          <a:sx n="67" d="100"/>
          <a:sy n="67" d="100"/>
        </p:scale>
        <p:origin x="954" y="6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7C257-9205-43A8-8905-6C3C3E6F002C}" type="datetimeFigureOut">
              <a:rPr lang="en-US" smtClean="0"/>
              <a:pPr/>
              <a:t>12/21/2016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7346F4-FF3F-45FE-BE78-E0691A0D9825}" type="slidenum">
              <a:rPr lang="en-US" smtClean="0"/>
              <a:pPr/>
              <a:t>‹#›</a:t>
            </a:fld>
            <a:endParaRPr lang="en-US"/>
          </a:p>
        </p:txBody>
      </p:sp>
    </p:spTree>
    <p:extLst>
      <p:ext uri="{BB962C8B-B14F-4D97-AF65-F5344CB8AC3E}">
        <p14:creationId xmlns:p14="http://schemas.microsoft.com/office/powerpoint/2010/main" val="3538830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Light" panose="020F0302020204030204" pitchFamily="34" charset="0"/>
              </a:defRPr>
            </a:lvl1pPr>
          </a:lstStyle>
          <a:p>
            <a:fld id="{D4B620E2-4940-4209-A9C5-EB3F20606AB5}" type="datetimeFigureOut">
              <a:rPr lang="en-US" smtClean="0"/>
              <a:pPr/>
              <a:t>12/21/2016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F40A0E52-A1B8-4E3D-A70D-94C2780A4971}" type="slidenum">
              <a:rPr lang="en-US" smtClean="0"/>
              <a:pPr/>
              <a:t>‹#›</a:t>
            </a:fld>
            <a:endParaRPr lang="en-US" dirty="0"/>
          </a:p>
        </p:txBody>
      </p:sp>
    </p:spTree>
    <p:extLst>
      <p:ext uri="{BB962C8B-B14F-4D97-AF65-F5344CB8AC3E}">
        <p14:creationId xmlns:p14="http://schemas.microsoft.com/office/powerpoint/2010/main" val="375025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A0E52-A1B8-4E3D-A70D-94C2780A4971}" type="slidenum">
              <a:rPr lang="en-US" smtClean="0"/>
              <a:pPr/>
              <a:t>1</a:t>
            </a:fld>
            <a:endParaRPr lang="en-US" dirty="0"/>
          </a:p>
        </p:txBody>
      </p:sp>
    </p:spTree>
    <p:extLst>
      <p:ext uri="{BB962C8B-B14F-4D97-AF65-F5344CB8AC3E}">
        <p14:creationId xmlns:p14="http://schemas.microsoft.com/office/powerpoint/2010/main" val="416099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483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dirty="0">
              <a:latin typeface="Calibri Light" panose="020F0302020204030204" pitchFamily="34" charset="0"/>
              <a:cs typeface="KPMG Light"/>
            </a:endParaRPr>
          </a:p>
        </p:txBody>
      </p:sp>
      <p:sp>
        <p:nvSpPr>
          <p:cNvPr id="9" name="Title 8"/>
          <p:cNvSpPr>
            <a:spLocks noGrp="1"/>
          </p:cNvSpPr>
          <p:nvPr>
            <p:ph type="title" hasCustomPrompt="1"/>
          </p:nvPr>
        </p:nvSpPr>
        <p:spPr>
          <a:xfrm>
            <a:off x="786384" y="1467415"/>
            <a:ext cx="9376791" cy="2770736"/>
          </a:xfrm>
          <a:prstGeom prst="rect">
            <a:avLst/>
          </a:prstGeom>
        </p:spPr>
        <p:txBody>
          <a:bodyPr lIns="0" tIns="0" rIns="0" bIns="0" anchor="ctr"/>
          <a:lstStyle>
            <a:lvl1pPr>
              <a:lnSpc>
                <a:spcPct val="70000"/>
              </a:lnSpc>
              <a:defRPr sz="8000" baseline="0">
                <a:solidFill>
                  <a:schemeClr val="bg1"/>
                </a:solidFill>
                <a:latin typeface="+mj-lt"/>
              </a:defRPr>
            </a:lvl1pPr>
          </a:lstStyle>
          <a:p>
            <a:r>
              <a:rPr lang="en-US" dirty="0" smtClean="0"/>
              <a:t>Click to edit divider slide sentence case</a:t>
            </a:r>
            <a:endParaRPr lang="en-US" dirty="0"/>
          </a:p>
        </p:txBody>
      </p:sp>
      <p:sp>
        <p:nvSpPr>
          <p:cNvPr id="6" name="Text Placeholder 6"/>
          <p:cNvSpPr>
            <a:spLocks noGrp="1"/>
          </p:cNvSpPr>
          <p:nvPr>
            <p:ph type="body" sz="quarter" idx="11"/>
          </p:nvPr>
        </p:nvSpPr>
        <p:spPr>
          <a:xfrm>
            <a:off x="786384" y="5381625"/>
            <a:ext cx="4830647" cy="672353"/>
          </a:xfrm>
          <a:prstGeom prst="rect">
            <a:avLst/>
          </a:prstGeom>
        </p:spPr>
        <p:txBody>
          <a:bodyPr vert="horz" lIns="0" tIns="0" rIns="0" bIns="0"/>
          <a:lstStyle>
            <a:lvl1pPr marL="0" indent="0">
              <a:spcBef>
                <a:spcPts val="280"/>
              </a:spcBef>
              <a:spcAft>
                <a:spcPts val="0"/>
              </a:spcAft>
              <a:buNone/>
              <a:defRPr sz="1100">
                <a:solidFill>
                  <a:srgbClr val="FFFFFF"/>
                </a:solidFill>
                <a:latin typeface="Calibri Light" panose="020F0302020204030204" pitchFamily="34" charset="0"/>
                <a:cs typeface="Calibri Light" panose="020F030202020403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Tree>
    <p:extLst>
      <p:ext uri="{BB962C8B-B14F-4D97-AF65-F5344CB8AC3E}">
        <p14:creationId xmlns:p14="http://schemas.microsoft.com/office/powerpoint/2010/main" val="61590120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Four column - KPMG </a:t>
            </a:r>
            <a:r>
              <a:rPr lang="en-US" dirty="0" err="1" smtClean="0"/>
              <a:t>Extralight</a:t>
            </a:r>
            <a:r>
              <a:rPr lang="en-US" dirty="0" smtClean="0"/>
              <a:t> Font 44</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40" hasCustomPrompt="1"/>
          </p:nvPr>
        </p:nvSpPr>
        <p:spPr bwMode="gray">
          <a:xfrm>
            <a:off x="838202" y="1715399"/>
            <a:ext cx="4969933" cy="324000"/>
          </a:xfrm>
          <a:prstGeom prst="rect">
            <a:avLst/>
          </a:prstGeom>
          <a:solidFill>
            <a:srgbClr val="00338D"/>
          </a:solidFill>
        </p:spPr>
        <p:txBody>
          <a:bodyPr lIns="144000" tIns="36000" rIns="72000" bIns="36000" anchor="ctr"/>
          <a:lstStyle>
            <a:lvl1pPr marL="0" marR="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kumimoji="0" lang="en-US" sz="14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
        <p:nvSpPr>
          <p:cNvPr id="15" name="Text Placeholder 9"/>
          <p:cNvSpPr>
            <a:spLocks noGrp="1"/>
          </p:cNvSpPr>
          <p:nvPr>
            <p:ph type="body" sz="quarter" idx="35" hasCustomPrompt="1"/>
          </p:nvPr>
        </p:nvSpPr>
        <p:spPr bwMode="gray">
          <a:xfrm>
            <a:off x="838200" y="2171748"/>
            <a:ext cx="4969931" cy="1368000"/>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baseline="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16" name="Text Placeholder 9"/>
          <p:cNvSpPr>
            <a:spLocks noGrp="1"/>
          </p:cNvSpPr>
          <p:nvPr>
            <p:ph type="body" sz="quarter" idx="41" hasCustomPrompt="1"/>
          </p:nvPr>
        </p:nvSpPr>
        <p:spPr bwMode="gray">
          <a:xfrm>
            <a:off x="6383867" y="1715399"/>
            <a:ext cx="4969933" cy="324000"/>
          </a:xfrm>
          <a:prstGeom prst="rect">
            <a:avLst/>
          </a:prstGeom>
          <a:solidFill>
            <a:srgbClr val="005EB8"/>
          </a:solidFill>
        </p:spPr>
        <p:txBody>
          <a:bodyPr lIns="144000" tIns="36000" rIns="72000" bIns="36000" anchor="ct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kumimoji="0" lang="en-US" sz="1400" b="1" i="0" u="none" strike="noStrike" kern="1200" cap="none" spc="0" normalizeH="0" baseline="0" noProof="0">
                <a:ln>
                  <a:noFill/>
                </a:ln>
                <a:solidFill>
                  <a:sysClr val="window" lastClr="FFFFFF"/>
                </a:solidFill>
                <a:effectLst/>
                <a:uLnTx/>
                <a:uFillTx/>
                <a:latin typeface="Univers for KPMG" panose="020B0603020202020204" pitchFamily="34" charset="0"/>
                <a:ea typeface="+mn-ea"/>
                <a:cs typeface="+mn-cs"/>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
        <p:nvSpPr>
          <p:cNvPr id="17" name="Text Placeholder 9"/>
          <p:cNvSpPr>
            <a:spLocks noGrp="1"/>
          </p:cNvSpPr>
          <p:nvPr>
            <p:ph type="body" sz="quarter" idx="42" hasCustomPrompt="1"/>
          </p:nvPr>
        </p:nvSpPr>
        <p:spPr bwMode="gray">
          <a:xfrm>
            <a:off x="6383865" y="2171748"/>
            <a:ext cx="4969931" cy="1368000"/>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baseline="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18" name="Text Placeholder 9"/>
          <p:cNvSpPr>
            <a:spLocks noGrp="1"/>
          </p:cNvSpPr>
          <p:nvPr>
            <p:ph type="body" sz="quarter" idx="43" hasCustomPrompt="1"/>
          </p:nvPr>
        </p:nvSpPr>
        <p:spPr bwMode="gray">
          <a:xfrm>
            <a:off x="838202" y="3928512"/>
            <a:ext cx="4969933" cy="324000"/>
          </a:xfrm>
          <a:prstGeom prst="rect">
            <a:avLst/>
          </a:prstGeom>
          <a:solidFill>
            <a:srgbClr val="00338D"/>
          </a:solidFill>
        </p:spPr>
        <p:txBody>
          <a:bodyPr lIns="144000" tIns="36000" rIns="72000" bIns="36000" anchor="ctr"/>
          <a:lstStyle>
            <a:lvl1pPr marL="0" marR="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kumimoji="0" lang="en-US" sz="14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
        <p:nvSpPr>
          <p:cNvPr id="19" name="Text Placeholder 9"/>
          <p:cNvSpPr>
            <a:spLocks noGrp="1"/>
          </p:cNvSpPr>
          <p:nvPr>
            <p:ph type="body" sz="quarter" idx="44" hasCustomPrompt="1"/>
          </p:nvPr>
        </p:nvSpPr>
        <p:spPr bwMode="gray">
          <a:xfrm>
            <a:off x="838200" y="4384861"/>
            <a:ext cx="4969931" cy="1368000"/>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baseline="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20" name="Text Placeholder 9"/>
          <p:cNvSpPr>
            <a:spLocks noGrp="1"/>
          </p:cNvSpPr>
          <p:nvPr>
            <p:ph type="body" sz="quarter" idx="45" hasCustomPrompt="1"/>
          </p:nvPr>
        </p:nvSpPr>
        <p:spPr bwMode="gray">
          <a:xfrm>
            <a:off x="6383867" y="3928512"/>
            <a:ext cx="4969933" cy="324000"/>
          </a:xfrm>
          <a:prstGeom prst="rect">
            <a:avLst/>
          </a:prstGeom>
          <a:solidFill>
            <a:srgbClr val="005EB8"/>
          </a:solidFill>
        </p:spPr>
        <p:txBody>
          <a:bodyPr lIns="144000" tIns="36000" rIns="72000" bIns="36000" anchor="ct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kumimoji="0" lang="en-US" sz="1400" b="1" i="0" u="none" strike="noStrike" kern="1200" cap="none" spc="0" normalizeH="0" baseline="0" noProof="0">
                <a:ln>
                  <a:noFill/>
                </a:ln>
                <a:solidFill>
                  <a:sysClr val="window" lastClr="FFFFFF"/>
                </a:solidFill>
                <a:effectLst/>
                <a:uLnTx/>
                <a:uFillTx/>
                <a:latin typeface="Univers for KPMG" panose="020B0603020202020204" pitchFamily="34" charset="0"/>
                <a:ea typeface="+mn-ea"/>
                <a:cs typeface="+mn-cs"/>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
        <p:nvSpPr>
          <p:cNvPr id="21" name="Text Placeholder 9"/>
          <p:cNvSpPr>
            <a:spLocks noGrp="1"/>
          </p:cNvSpPr>
          <p:nvPr>
            <p:ph type="body" sz="quarter" idx="46" hasCustomPrompt="1"/>
          </p:nvPr>
        </p:nvSpPr>
        <p:spPr bwMode="gray">
          <a:xfrm>
            <a:off x="6383865" y="4384861"/>
            <a:ext cx="4969931" cy="1368000"/>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baseline="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Tree>
    <p:extLst>
      <p:ext uri="{BB962C8B-B14F-4D97-AF65-F5344CB8AC3E}">
        <p14:creationId xmlns:p14="http://schemas.microsoft.com/office/powerpoint/2010/main" val="666768065"/>
      </p:ext>
    </p:extLst>
  </p:cSld>
  <p:clrMapOvr>
    <a:masterClrMapping/>
  </p:clrMapOvr>
  <p:extLst mod="1">
    <p:ext uri="{DCECCB84-F9BA-43D5-87BE-67443E8EF086}">
      <p15:sldGuideLst xmlns:p15="http://schemas.microsoft.com/office/powerpoint/2012/main">
        <p15:guide id="1" orient="horz" pos="1071">
          <p15:clr>
            <a:srgbClr val="FBAE40"/>
          </p15:clr>
        </p15:guide>
        <p15:guide id="2" pos="385">
          <p15:clr>
            <a:srgbClr val="FBAE40"/>
          </p15:clr>
        </p15:guide>
        <p15:guide id="3" pos="5375">
          <p15:clr>
            <a:srgbClr val="FBAE40"/>
          </p15:clr>
        </p15:guide>
        <p15:guide id="4"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Text with chart</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40" hasCustomPrompt="1"/>
          </p:nvPr>
        </p:nvSpPr>
        <p:spPr bwMode="gray">
          <a:xfrm>
            <a:off x="838202" y="1715399"/>
            <a:ext cx="4969933" cy="324000"/>
          </a:xfrm>
          <a:prstGeom prst="rect">
            <a:avLst/>
          </a:prstGeom>
          <a:solidFill>
            <a:srgbClr val="00338D"/>
          </a:solidFill>
        </p:spPr>
        <p:txBody>
          <a:bodyPr lIns="144000" tIns="36000" rIns="72000" bIns="36000" anchor="ctr"/>
          <a:lstStyle>
            <a:lvl1pPr marL="0" marR="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kumimoji="0" lang="en-US" sz="14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
        <p:nvSpPr>
          <p:cNvPr id="20" name="Text Placeholder 9"/>
          <p:cNvSpPr>
            <a:spLocks noGrp="1"/>
          </p:cNvSpPr>
          <p:nvPr>
            <p:ph type="body" sz="quarter" idx="35" hasCustomPrompt="1"/>
          </p:nvPr>
        </p:nvSpPr>
        <p:spPr bwMode="gray">
          <a:xfrm>
            <a:off x="838200" y="2171750"/>
            <a:ext cx="4969931" cy="3547849"/>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baseline="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a:p>
            <a:pPr lvl="2"/>
            <a:r>
              <a:rPr lang="en-US" dirty="0" smtClean="0"/>
              <a:t>Fourth Level</a:t>
            </a:r>
          </a:p>
          <a:p>
            <a:pPr lvl="2"/>
            <a:r>
              <a:rPr lang="en-US" dirty="0" smtClean="0"/>
              <a:t>Fifth Level</a:t>
            </a:r>
          </a:p>
        </p:txBody>
      </p:sp>
      <p:grpSp>
        <p:nvGrpSpPr>
          <p:cNvPr id="2" name="Group 1"/>
          <p:cNvGrpSpPr/>
          <p:nvPr userDrawn="1"/>
        </p:nvGrpSpPr>
        <p:grpSpPr>
          <a:xfrm>
            <a:off x="6248400" y="2018906"/>
            <a:ext cx="4968000" cy="58737"/>
            <a:chOff x="4572000" y="2111669"/>
            <a:chExt cx="3726000" cy="58737"/>
          </a:xfrm>
        </p:grpSpPr>
        <p:cxnSp>
          <p:nvCxnSpPr>
            <p:cNvPr id="8" name="Straight Connector 7"/>
            <p:cNvCxnSpPr/>
            <p:nvPr/>
          </p:nvCxnSpPr>
          <p:spPr>
            <a:xfrm>
              <a:off x="4572000" y="2141038"/>
              <a:ext cx="3726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0" y="2111669"/>
              <a:ext cx="251115" cy="58737"/>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userDrawn="1"/>
          </p:nvSpPr>
          <p:spPr>
            <a:xfrm>
              <a:off x="8046885" y="2111669"/>
              <a:ext cx="251115" cy="58737"/>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14" name="Text Placeholder 9"/>
          <p:cNvSpPr>
            <a:spLocks noGrp="1"/>
          </p:cNvSpPr>
          <p:nvPr>
            <p:ph type="body" sz="quarter" idx="41" hasCustomPrompt="1"/>
          </p:nvPr>
        </p:nvSpPr>
        <p:spPr bwMode="gray">
          <a:xfrm>
            <a:off x="6248400" y="1715399"/>
            <a:ext cx="4969933" cy="324000"/>
          </a:xfrm>
          <a:prstGeom prst="rect">
            <a:avLst/>
          </a:prstGeom>
          <a:noFill/>
        </p:spPr>
        <p:txBody>
          <a:bodyPr lIns="0" tIns="36000" rIns="0" bIns="36000" anchor="ct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kumimoji="0" lang="en-US" sz="1400" b="0" i="0" u="none" strike="noStrike" kern="1200" cap="none" spc="0" normalizeH="0" baseline="0" noProof="0" dirty="0" smtClean="0">
                <a:solidFill>
                  <a:srgbClr val="00A3A1"/>
                </a:solidFill>
                <a:latin typeface="Univers for KPMG" panose="020B0603020202020204" pitchFamily="34" charset="0"/>
                <a:ea typeface="+mn-ea"/>
                <a:cs typeface="+mn-cs"/>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grpSp>
        <p:nvGrpSpPr>
          <p:cNvPr id="15" name="Group 14"/>
          <p:cNvGrpSpPr/>
          <p:nvPr userDrawn="1"/>
        </p:nvGrpSpPr>
        <p:grpSpPr>
          <a:xfrm>
            <a:off x="6248400" y="5444962"/>
            <a:ext cx="4968000" cy="58737"/>
            <a:chOff x="4572000" y="2111669"/>
            <a:chExt cx="3726000" cy="58737"/>
          </a:xfrm>
        </p:grpSpPr>
        <p:cxnSp>
          <p:nvCxnSpPr>
            <p:cNvPr id="16" name="Straight Connector 15"/>
            <p:cNvCxnSpPr/>
            <p:nvPr/>
          </p:nvCxnSpPr>
          <p:spPr>
            <a:xfrm>
              <a:off x="4572000" y="2141038"/>
              <a:ext cx="3726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72000" y="2111669"/>
              <a:ext cx="251115" cy="58737"/>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8" name="Rectangle 17"/>
            <p:cNvSpPr/>
            <p:nvPr userDrawn="1"/>
          </p:nvSpPr>
          <p:spPr>
            <a:xfrm>
              <a:off x="8046885" y="2111669"/>
              <a:ext cx="251115" cy="58737"/>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Tree>
    <p:extLst>
      <p:ext uri="{BB962C8B-B14F-4D97-AF65-F5344CB8AC3E}">
        <p14:creationId xmlns:p14="http://schemas.microsoft.com/office/powerpoint/2010/main" val="1195726475"/>
      </p:ext>
    </p:extLst>
  </p:cSld>
  <p:clrMapOvr>
    <a:masterClrMapping/>
  </p:clrMapOvr>
  <p:extLst mod="1">
    <p:ext uri="{DCECCB84-F9BA-43D5-87BE-67443E8EF086}">
      <p15:sldGuideLst xmlns:p15="http://schemas.microsoft.com/office/powerpoint/2012/main">
        <p15:guide id="1" orient="horz" pos="1071">
          <p15:clr>
            <a:srgbClr val="FBAE40"/>
          </p15:clr>
        </p15:guide>
        <p15:guide id="2" pos="385">
          <p15:clr>
            <a:srgbClr val="FBAE40"/>
          </p15:clr>
        </p15:guide>
        <p15:guide id="3" pos="5375">
          <p15:clr>
            <a:srgbClr val="FBAE40"/>
          </p15:clr>
        </p15:guide>
        <p15:guide id="4"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Four column - KPMG </a:t>
            </a:r>
            <a:r>
              <a:rPr lang="en-US" dirty="0" err="1" smtClean="0"/>
              <a:t>Extralight</a:t>
            </a:r>
            <a:r>
              <a:rPr lang="en-US" dirty="0" smtClean="0"/>
              <a:t> Font 44</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40" hasCustomPrompt="1"/>
          </p:nvPr>
        </p:nvSpPr>
        <p:spPr bwMode="gray">
          <a:xfrm>
            <a:off x="838202" y="1715399"/>
            <a:ext cx="4969933" cy="324000"/>
          </a:xfrm>
          <a:prstGeom prst="rect">
            <a:avLst/>
          </a:prstGeom>
          <a:solidFill>
            <a:srgbClr val="00338D"/>
          </a:solidFill>
        </p:spPr>
        <p:txBody>
          <a:bodyPr lIns="144000" tIns="36000" rIns="72000" bIns="36000" anchor="ctr"/>
          <a:lstStyle>
            <a:lvl1pPr marL="0" marR="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kumimoji="0" lang="en-US" sz="14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
        <p:nvSpPr>
          <p:cNvPr id="20" name="Text Placeholder 9"/>
          <p:cNvSpPr>
            <a:spLocks noGrp="1"/>
          </p:cNvSpPr>
          <p:nvPr>
            <p:ph type="body" sz="quarter" idx="35" hasCustomPrompt="1"/>
          </p:nvPr>
        </p:nvSpPr>
        <p:spPr bwMode="gray">
          <a:xfrm>
            <a:off x="838200" y="2171750"/>
            <a:ext cx="4969931" cy="3547849"/>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baseline="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a:p>
            <a:pPr lvl="2"/>
            <a:r>
              <a:rPr lang="en-US" dirty="0" smtClean="0"/>
              <a:t>Fourth Level</a:t>
            </a:r>
          </a:p>
          <a:p>
            <a:pPr lvl="2"/>
            <a:r>
              <a:rPr lang="en-US" dirty="0" smtClean="0"/>
              <a:t>Fifth Level</a:t>
            </a:r>
          </a:p>
        </p:txBody>
      </p:sp>
      <p:sp>
        <p:nvSpPr>
          <p:cNvPr id="5" name="Picture Placeholder 4"/>
          <p:cNvSpPr>
            <a:spLocks noGrp="1"/>
          </p:cNvSpPr>
          <p:nvPr>
            <p:ph type="pic" sz="quarter" idx="41"/>
          </p:nvPr>
        </p:nvSpPr>
        <p:spPr>
          <a:xfrm>
            <a:off x="6095999" y="1715400"/>
            <a:ext cx="5281084" cy="4004199"/>
          </a:xfrm>
          <a:prstGeom prst="rect">
            <a:avLst/>
          </a:prstGeom>
        </p:spPr>
        <p:txBody>
          <a:bodyPr/>
          <a:lstStyle>
            <a:lvl1pPr marL="0" indent="0">
              <a:buFontTx/>
              <a:buNone/>
              <a:defRPr sz="1400">
                <a:latin typeface="Univers for KPMG" panose="020B0603020202020204" pitchFamily="34" charset="0"/>
              </a:defRPr>
            </a:lvl1pPr>
          </a:lstStyle>
          <a:p>
            <a:endParaRPr lang="en-US" dirty="0"/>
          </a:p>
        </p:txBody>
      </p:sp>
    </p:spTree>
    <p:extLst>
      <p:ext uri="{BB962C8B-B14F-4D97-AF65-F5344CB8AC3E}">
        <p14:creationId xmlns:p14="http://schemas.microsoft.com/office/powerpoint/2010/main" val="840303994"/>
      </p:ext>
    </p:extLst>
  </p:cSld>
  <p:clrMapOvr>
    <a:masterClrMapping/>
  </p:clrMapOvr>
  <p:extLst mod="1">
    <p:ext uri="{DCECCB84-F9BA-43D5-87BE-67443E8EF086}">
      <p15:sldGuideLst xmlns:p15="http://schemas.microsoft.com/office/powerpoint/2012/main">
        <p15:guide id="1" orient="horz" pos="1071">
          <p15:clr>
            <a:srgbClr val="FBAE40"/>
          </p15:clr>
        </p15:guide>
        <p15:guide id="2" pos="385">
          <p15:clr>
            <a:srgbClr val="FBAE40"/>
          </p15:clr>
        </p15:guide>
        <p15:guide id="3" pos="5375">
          <p15:clr>
            <a:srgbClr val="FBAE40"/>
          </p15:clr>
        </p15:guide>
        <p15:guide id="4"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Title - KPMG </a:t>
            </a:r>
            <a:r>
              <a:rPr lang="en-US" dirty="0" err="1" smtClean="0"/>
              <a:t>Extralight</a:t>
            </a:r>
            <a:r>
              <a:rPr lang="en-US" dirty="0" smtClean="0"/>
              <a:t> Font 44</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15" name="Text Placeholder 9"/>
          <p:cNvSpPr>
            <a:spLocks noGrp="1"/>
          </p:cNvSpPr>
          <p:nvPr>
            <p:ph type="body" sz="quarter" idx="35" hasCustomPrompt="1"/>
          </p:nvPr>
        </p:nvSpPr>
        <p:spPr bwMode="gray">
          <a:xfrm>
            <a:off x="838200" y="2171750"/>
            <a:ext cx="4969931" cy="1253387"/>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baseline="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16" name="Text Placeholder 9"/>
          <p:cNvSpPr>
            <a:spLocks noGrp="1"/>
          </p:cNvSpPr>
          <p:nvPr>
            <p:ph type="body" sz="quarter" idx="41" hasCustomPrompt="1"/>
          </p:nvPr>
        </p:nvSpPr>
        <p:spPr bwMode="gray">
          <a:xfrm>
            <a:off x="6383867" y="1715399"/>
            <a:ext cx="4969933" cy="324000"/>
          </a:xfrm>
          <a:prstGeom prst="rect">
            <a:avLst/>
          </a:prstGeom>
          <a:solidFill>
            <a:srgbClr val="005EB8"/>
          </a:solidFill>
        </p:spPr>
        <p:txBody>
          <a:bodyPr lIns="144000" tIns="36000" rIns="72000" bIns="36000" anchor="ct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kumimoji="0" lang="en-US" sz="14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
        <p:nvSpPr>
          <p:cNvPr id="17" name="Text Placeholder 9"/>
          <p:cNvSpPr>
            <a:spLocks noGrp="1"/>
          </p:cNvSpPr>
          <p:nvPr>
            <p:ph type="body" sz="quarter" idx="42" hasCustomPrompt="1"/>
          </p:nvPr>
        </p:nvSpPr>
        <p:spPr bwMode="gray">
          <a:xfrm>
            <a:off x="6383865" y="2171750"/>
            <a:ext cx="4969931" cy="1253387"/>
          </a:xfrm>
          <a:prstGeom prst="rect">
            <a:avLst/>
          </a:prstGeom>
        </p:spPr>
        <p:txBody>
          <a:bodyPr lIns="0" tIns="0" rIns="0" bIns="0"/>
          <a:lstStyle>
            <a:lvl1pPr marL="0" indent="0" algn="l" defTabSz="914400" rtl="0" eaLnBrk="1" latinLnBrk="0" hangingPunct="1">
              <a:lnSpc>
                <a:spcPct val="90000"/>
              </a:lnSpc>
              <a:spcAft>
                <a:spcPts val="1200"/>
              </a:spcAft>
              <a:buFontTx/>
              <a:buNone/>
              <a:defRPr lang="en-US" sz="1200" b="0" i="0" kern="1200" dirty="0" smtClean="0">
                <a:solidFill>
                  <a:schemeClr val="tx1"/>
                </a:solidFill>
                <a:latin typeface="Univers for KPMG" panose="020B0603020202020204" pitchFamily="34" charset="0"/>
                <a:ea typeface="+mn-ea"/>
                <a:cs typeface="Univers for KPMG Light"/>
              </a:defRPr>
            </a:lvl1pPr>
            <a:lvl2pPr marL="361950" indent="-180975" algn="l" defTabSz="914400" rtl="0" eaLnBrk="1" latinLnBrk="0" hangingPunct="1">
              <a:lnSpc>
                <a:spcPct val="90000"/>
              </a:lnSpc>
              <a:spcBef>
                <a:spcPts val="600"/>
              </a:spcBef>
              <a:spcAft>
                <a:spcPts val="1200"/>
              </a:spcAft>
              <a:buFont typeface="Arial" panose="020B0604020202020204" pitchFamily="34" charset="0"/>
              <a:buChar char="•"/>
              <a:defRPr lang="en-US" sz="1200" b="0" i="0" kern="1200" dirty="0" smtClean="0">
                <a:solidFill>
                  <a:schemeClr val="tx1"/>
                </a:solidFill>
                <a:latin typeface="Univers for KPMG" panose="020B0603020202020204" pitchFamily="34" charset="0"/>
                <a:ea typeface="+mn-ea"/>
                <a:cs typeface="Univers for KPMG Light"/>
              </a:defRPr>
            </a:lvl2pPr>
            <a:lvl3pPr marL="0" indent="0" algn="l" defTabSz="914400" rtl="0" eaLnBrk="1" latinLnBrk="0" hangingPunct="1">
              <a:lnSpc>
                <a:spcPct val="90000"/>
              </a:lnSpc>
              <a:spcBef>
                <a:spcPts val="600"/>
              </a:spcBef>
              <a:spcAft>
                <a:spcPts val="1200"/>
              </a:spcAft>
              <a:buFontTx/>
              <a:buNone/>
              <a:defRPr lang="en-US" sz="1200" b="0" i="0" kern="1200" dirty="0" smtClean="0">
                <a:solidFill>
                  <a:schemeClr val="tx1"/>
                </a:solidFill>
                <a:latin typeface="Univers for KPMG" panose="020B0603020202020204" pitchFamily="34" charset="0"/>
                <a:ea typeface="+mn-ea"/>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8" name="Text Placeholder 9"/>
          <p:cNvSpPr>
            <a:spLocks noGrp="1"/>
          </p:cNvSpPr>
          <p:nvPr>
            <p:ph type="body" sz="quarter" idx="43" hasCustomPrompt="1"/>
          </p:nvPr>
        </p:nvSpPr>
        <p:spPr bwMode="gray">
          <a:xfrm>
            <a:off x="838202" y="3887099"/>
            <a:ext cx="4969933" cy="324000"/>
          </a:xfrm>
          <a:prstGeom prst="rect">
            <a:avLst/>
          </a:prstGeom>
          <a:solidFill>
            <a:srgbClr val="00338D"/>
          </a:solidFill>
        </p:spPr>
        <p:txBody>
          <a:bodyPr lIns="144000" tIns="36000" rIns="72000" bIns="36000" anchor="ct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kumimoji="0" lang="en-US" sz="14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
        <p:nvSpPr>
          <p:cNvPr id="9" name="Text Placeholder 9"/>
          <p:cNvSpPr>
            <a:spLocks noGrp="1"/>
          </p:cNvSpPr>
          <p:nvPr>
            <p:ph type="body" sz="quarter" idx="44" hasCustomPrompt="1"/>
          </p:nvPr>
        </p:nvSpPr>
        <p:spPr bwMode="gray">
          <a:xfrm>
            <a:off x="838200" y="4343450"/>
            <a:ext cx="4969931" cy="1253387"/>
          </a:xfrm>
          <a:prstGeom prst="rect">
            <a:avLst/>
          </a:prstGeom>
        </p:spPr>
        <p:txBody>
          <a:bodyPr lIns="0" tIns="0" rIns="0" bIns="0"/>
          <a:lstStyle>
            <a:lvl1pPr marL="0" indent="0" algn="l" defTabSz="914400" rtl="0" eaLnBrk="1" latinLnBrk="0" hangingPunct="1">
              <a:lnSpc>
                <a:spcPct val="90000"/>
              </a:lnSpc>
              <a:spcAft>
                <a:spcPts val="1200"/>
              </a:spcAft>
              <a:buFontTx/>
              <a:buNone/>
              <a:defRPr lang="en-US" sz="1200" b="0" i="0" kern="1200" dirty="0" smtClean="0">
                <a:solidFill>
                  <a:schemeClr val="tx1"/>
                </a:solidFill>
                <a:latin typeface="Univers for KPMG" panose="020B0603020202020204" pitchFamily="34" charset="0"/>
                <a:ea typeface="+mn-ea"/>
                <a:cs typeface="Univers for KPMG Light"/>
              </a:defRPr>
            </a:lvl1pPr>
            <a:lvl2pPr marL="361950" indent="-180975" algn="l" defTabSz="914400" rtl="0" eaLnBrk="1" latinLnBrk="0" hangingPunct="1">
              <a:lnSpc>
                <a:spcPct val="90000"/>
              </a:lnSpc>
              <a:spcBef>
                <a:spcPts val="600"/>
              </a:spcBef>
              <a:spcAft>
                <a:spcPts val="1200"/>
              </a:spcAft>
              <a:buFont typeface="Arial" panose="020B0604020202020204" pitchFamily="34" charset="0"/>
              <a:buChar char="•"/>
              <a:defRPr lang="en-US" sz="1200" b="0" i="0" kern="1200" dirty="0" smtClean="0">
                <a:solidFill>
                  <a:schemeClr val="tx1"/>
                </a:solidFill>
                <a:latin typeface="Univers for KPMG" panose="020B0603020202020204" pitchFamily="34" charset="0"/>
                <a:ea typeface="+mn-ea"/>
                <a:cs typeface="Univers for KPMG Light"/>
              </a:defRPr>
            </a:lvl2pPr>
            <a:lvl3pPr marL="0" indent="0" algn="l" defTabSz="914400" rtl="0" eaLnBrk="1" latinLnBrk="0" hangingPunct="1">
              <a:lnSpc>
                <a:spcPct val="90000"/>
              </a:lnSpc>
              <a:spcBef>
                <a:spcPts val="600"/>
              </a:spcBef>
              <a:spcAft>
                <a:spcPts val="1200"/>
              </a:spcAft>
              <a:buFontTx/>
              <a:buNone/>
              <a:defRPr lang="en-US" sz="1200" b="0" i="0" kern="1200" dirty="0" smtClean="0">
                <a:solidFill>
                  <a:schemeClr val="tx1"/>
                </a:solidFill>
                <a:latin typeface="Univers for KPMG" panose="020B0603020202020204" pitchFamily="34" charset="0"/>
                <a:ea typeface="+mn-ea"/>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12" name="Text Placeholder 9"/>
          <p:cNvSpPr>
            <a:spLocks noGrp="1"/>
          </p:cNvSpPr>
          <p:nvPr>
            <p:ph type="body" sz="quarter" idx="45" hasCustomPrompt="1"/>
          </p:nvPr>
        </p:nvSpPr>
        <p:spPr bwMode="gray">
          <a:xfrm>
            <a:off x="6383867" y="3887099"/>
            <a:ext cx="4969933" cy="324000"/>
          </a:xfrm>
          <a:prstGeom prst="rect">
            <a:avLst/>
          </a:prstGeom>
          <a:solidFill>
            <a:srgbClr val="005EB8"/>
          </a:solidFill>
        </p:spPr>
        <p:txBody>
          <a:bodyPr lIns="144000" tIns="36000" rIns="72000" bIns="36000" anchor="ct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kumimoji="0" lang="en-US" sz="14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
        <p:nvSpPr>
          <p:cNvPr id="13" name="Text Placeholder 9"/>
          <p:cNvSpPr>
            <a:spLocks noGrp="1"/>
          </p:cNvSpPr>
          <p:nvPr>
            <p:ph type="body" sz="quarter" idx="46" hasCustomPrompt="1"/>
          </p:nvPr>
        </p:nvSpPr>
        <p:spPr bwMode="gray">
          <a:xfrm>
            <a:off x="6383865" y="4343450"/>
            <a:ext cx="4969931" cy="1253387"/>
          </a:xfrm>
          <a:prstGeom prst="rect">
            <a:avLst/>
          </a:prstGeom>
        </p:spPr>
        <p:txBody>
          <a:bodyPr lIns="0" tIns="0" rIns="0" bIns="0"/>
          <a:lstStyle>
            <a:lvl1pPr marL="0" indent="0" algn="l" defTabSz="914400" rtl="0" eaLnBrk="1" latinLnBrk="0" hangingPunct="1">
              <a:lnSpc>
                <a:spcPct val="90000"/>
              </a:lnSpc>
              <a:spcAft>
                <a:spcPts val="1200"/>
              </a:spcAft>
              <a:buFontTx/>
              <a:buNone/>
              <a:defRPr lang="en-US" sz="1200" b="0" i="0" kern="1200" dirty="0" smtClean="0">
                <a:solidFill>
                  <a:schemeClr val="tx1"/>
                </a:solidFill>
                <a:latin typeface="Univers for KPMG" panose="020B0603020202020204" pitchFamily="34" charset="0"/>
                <a:ea typeface="+mn-ea"/>
                <a:cs typeface="Univers for KPMG Light"/>
              </a:defRPr>
            </a:lvl1pPr>
            <a:lvl2pPr marL="361950" indent="-180975" algn="l" defTabSz="914400" rtl="0" eaLnBrk="1" latinLnBrk="0" hangingPunct="1">
              <a:lnSpc>
                <a:spcPct val="90000"/>
              </a:lnSpc>
              <a:spcBef>
                <a:spcPts val="600"/>
              </a:spcBef>
              <a:spcAft>
                <a:spcPts val="1200"/>
              </a:spcAft>
              <a:buFont typeface="Arial" panose="020B0604020202020204" pitchFamily="34" charset="0"/>
              <a:buChar char="•"/>
              <a:defRPr lang="en-US" sz="1200" b="0" i="0" kern="1200" dirty="0" smtClean="0">
                <a:solidFill>
                  <a:schemeClr val="tx1"/>
                </a:solidFill>
                <a:latin typeface="Univers for KPMG" panose="020B0603020202020204" pitchFamily="34" charset="0"/>
                <a:ea typeface="+mn-ea"/>
                <a:cs typeface="Univers for KPMG Light"/>
              </a:defRPr>
            </a:lvl2pPr>
            <a:lvl3pPr marL="0" indent="0" algn="l" defTabSz="914400" rtl="0" eaLnBrk="1" latinLnBrk="0" hangingPunct="1">
              <a:lnSpc>
                <a:spcPct val="90000"/>
              </a:lnSpc>
              <a:spcBef>
                <a:spcPts val="600"/>
              </a:spcBef>
              <a:spcAft>
                <a:spcPts val="1200"/>
              </a:spcAft>
              <a:buFontTx/>
              <a:buNone/>
              <a:defRPr lang="en-US" sz="1200" b="0" i="0" kern="1200" dirty="0" smtClean="0">
                <a:solidFill>
                  <a:schemeClr val="tx1"/>
                </a:solidFill>
                <a:latin typeface="Univers for KPMG" panose="020B0603020202020204" pitchFamily="34" charset="0"/>
                <a:ea typeface="+mn-ea"/>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18" name="Text Placeholder 9"/>
          <p:cNvSpPr>
            <a:spLocks noGrp="1"/>
          </p:cNvSpPr>
          <p:nvPr>
            <p:ph type="body" sz="quarter" idx="40" hasCustomPrompt="1"/>
          </p:nvPr>
        </p:nvSpPr>
        <p:spPr bwMode="gray">
          <a:xfrm>
            <a:off x="838202" y="1715399"/>
            <a:ext cx="4969933" cy="324000"/>
          </a:xfrm>
          <a:prstGeom prst="rect">
            <a:avLst/>
          </a:prstGeom>
          <a:solidFill>
            <a:srgbClr val="00338D"/>
          </a:solidFill>
        </p:spPr>
        <p:txBody>
          <a:bodyPr lIns="144000" tIns="36000" rIns="72000" bIns="36000" anchor="ctr"/>
          <a:lstStyle>
            <a:lvl1pPr marL="0" marR="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kumimoji="0" lang="en-US" sz="14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Tree>
    <p:extLst>
      <p:ext uri="{BB962C8B-B14F-4D97-AF65-F5344CB8AC3E}">
        <p14:creationId xmlns:p14="http://schemas.microsoft.com/office/powerpoint/2010/main" val="1839217512"/>
      </p:ext>
    </p:extLst>
  </p:cSld>
  <p:clrMapOvr>
    <a:masterClrMapping/>
  </p:clrMapOvr>
  <p:extLst mod="1">
    <p:ext uri="{DCECCB84-F9BA-43D5-87BE-67443E8EF086}">
      <p15:sldGuideLst xmlns:p15="http://schemas.microsoft.com/office/powerpoint/2012/main">
        <p15:guide id="1" orient="horz" pos="1071">
          <p15:clr>
            <a:srgbClr val="FBAE40"/>
          </p15:clr>
        </p15:guide>
        <p15:guide id="2" pos="385">
          <p15:clr>
            <a:srgbClr val="FBAE40"/>
          </p15:clr>
        </p15:guide>
        <p15:guide id="3" pos="5375">
          <p15:clr>
            <a:srgbClr val="FBAE40"/>
          </p15:clr>
        </p15:guide>
        <p15:guide id="4"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Click to edit Master title style</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38200" y="1709162"/>
            <a:ext cx="2424749" cy="1590433"/>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TextBox 8"/>
          <p:cNvSpPr txBox="1"/>
          <p:nvPr userDrawn="1"/>
        </p:nvSpPr>
        <p:spPr>
          <a:xfrm>
            <a:off x="2788478" y="1709162"/>
            <a:ext cx="472863" cy="307777"/>
          </a:xfrm>
          <a:prstGeom prst="rect">
            <a:avLst/>
          </a:prstGeom>
          <a:noFill/>
        </p:spPr>
        <p:txBody>
          <a:bodyPr wrap="square" lIns="0" tIns="0" rIns="0" bIns="0" rtlCol="0">
            <a:spAutoFit/>
          </a:bodyPr>
          <a:lstStyle/>
          <a:p>
            <a:r>
              <a:rPr lang="en-US" sz="2000" b="1" dirty="0" smtClean="0">
                <a:solidFill>
                  <a:prstClr val="white"/>
                </a:solidFill>
                <a:latin typeface="Univers for KPMG Light" panose="020B0403020202020204" pitchFamily="34" charset="0"/>
              </a:rPr>
              <a:t>01</a:t>
            </a:r>
            <a:endParaRPr lang="en-US" sz="2000" b="1" dirty="0">
              <a:solidFill>
                <a:prstClr val="white"/>
              </a:solidFill>
              <a:latin typeface="Univers for KPMG Light" panose="020B0403020202020204" pitchFamily="34" charset="0"/>
            </a:endParaRPr>
          </a:p>
        </p:txBody>
      </p:sp>
      <p:sp>
        <p:nvSpPr>
          <p:cNvPr id="12" name="Text Placeholder 6"/>
          <p:cNvSpPr>
            <a:spLocks noGrp="1"/>
          </p:cNvSpPr>
          <p:nvPr>
            <p:ph type="body" sz="quarter" idx="11" hasCustomPrompt="1"/>
          </p:nvPr>
        </p:nvSpPr>
        <p:spPr>
          <a:xfrm>
            <a:off x="945825" y="2361989"/>
            <a:ext cx="2209499" cy="284776"/>
          </a:xfrm>
          <a:prstGeom prst="rect">
            <a:avLst/>
          </a:prstGeom>
        </p:spPr>
        <p:txBody>
          <a:bodyPr vert="horz" lIns="0" tIns="0" rIns="0" bIns="0" anchor="ctr"/>
          <a:lstStyle>
            <a:lvl1pPr marL="0" indent="0" algn="ctr">
              <a:spcBef>
                <a:spcPts val="280"/>
              </a:spcBef>
              <a:spcAft>
                <a:spcPts val="0"/>
              </a:spcAft>
              <a:buNone/>
              <a:defRPr sz="1400">
                <a:solidFill>
                  <a:srgbClr val="FFFFFF"/>
                </a:solidFill>
                <a:latin typeface="Univers for KPMG" panose="020B0603020202020204" pitchFamily="34" charset="0"/>
                <a:cs typeface="Univers for KPMG" panose="020B0603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TOC</a:t>
            </a:r>
          </a:p>
        </p:txBody>
      </p:sp>
      <p:sp>
        <p:nvSpPr>
          <p:cNvPr id="19" name="Rectangle 18"/>
          <p:cNvSpPr/>
          <p:nvPr userDrawn="1"/>
        </p:nvSpPr>
        <p:spPr>
          <a:xfrm>
            <a:off x="3535151" y="1709162"/>
            <a:ext cx="2424749" cy="1590433"/>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0" name="TextBox 19"/>
          <p:cNvSpPr txBox="1"/>
          <p:nvPr userDrawn="1"/>
        </p:nvSpPr>
        <p:spPr>
          <a:xfrm>
            <a:off x="5487038" y="1709162"/>
            <a:ext cx="472863" cy="307777"/>
          </a:xfrm>
          <a:prstGeom prst="rect">
            <a:avLst/>
          </a:prstGeom>
          <a:noFill/>
        </p:spPr>
        <p:txBody>
          <a:bodyPr wrap="square" lIns="0" tIns="0" rIns="0" bIns="0" rtlCol="0">
            <a:spAutoFit/>
          </a:bodyPr>
          <a:lstStyle/>
          <a:p>
            <a:r>
              <a:rPr lang="en-US" sz="2000" b="1" dirty="0" smtClean="0">
                <a:solidFill>
                  <a:prstClr val="white"/>
                </a:solidFill>
                <a:latin typeface="Univers for KPMG Light" panose="020B0403020202020204" pitchFamily="34" charset="0"/>
              </a:rPr>
              <a:t>02</a:t>
            </a:r>
            <a:endParaRPr lang="en-US" sz="2000" b="1" dirty="0">
              <a:solidFill>
                <a:prstClr val="white"/>
              </a:solidFill>
              <a:latin typeface="Univers for KPMG Light" panose="020B0403020202020204" pitchFamily="34" charset="0"/>
            </a:endParaRPr>
          </a:p>
        </p:txBody>
      </p:sp>
      <p:sp>
        <p:nvSpPr>
          <p:cNvPr id="21" name="Text Placeholder 6"/>
          <p:cNvSpPr>
            <a:spLocks noGrp="1"/>
          </p:cNvSpPr>
          <p:nvPr>
            <p:ph type="body" sz="quarter" idx="12" hasCustomPrompt="1"/>
          </p:nvPr>
        </p:nvSpPr>
        <p:spPr>
          <a:xfrm>
            <a:off x="3642776" y="2361989"/>
            <a:ext cx="2209499" cy="284776"/>
          </a:xfrm>
          <a:prstGeom prst="rect">
            <a:avLst/>
          </a:prstGeom>
        </p:spPr>
        <p:txBody>
          <a:bodyPr vert="horz" lIns="0" tIns="0" rIns="0" bIns="0" anchor="ctr"/>
          <a:lstStyle>
            <a:lvl1pPr marL="0" indent="0" algn="ctr">
              <a:spcBef>
                <a:spcPts val="280"/>
              </a:spcBef>
              <a:spcAft>
                <a:spcPts val="0"/>
              </a:spcAft>
              <a:buNone/>
              <a:defRPr sz="1400">
                <a:solidFill>
                  <a:srgbClr val="FFFFFF"/>
                </a:solidFill>
                <a:latin typeface="Univers for KPMG" panose="020B0603020202020204" pitchFamily="34" charset="0"/>
                <a:cs typeface="Univers for KPMG" panose="020B0603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TOC</a:t>
            </a:r>
          </a:p>
        </p:txBody>
      </p:sp>
      <p:sp>
        <p:nvSpPr>
          <p:cNvPr id="22" name="Rectangle 21"/>
          <p:cNvSpPr/>
          <p:nvPr userDrawn="1"/>
        </p:nvSpPr>
        <p:spPr>
          <a:xfrm>
            <a:off x="6232102" y="1709162"/>
            <a:ext cx="2424749" cy="1590433"/>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3" name="TextBox 22"/>
          <p:cNvSpPr txBox="1"/>
          <p:nvPr userDrawn="1"/>
        </p:nvSpPr>
        <p:spPr>
          <a:xfrm>
            <a:off x="8183989" y="1709162"/>
            <a:ext cx="472863" cy="307777"/>
          </a:xfrm>
          <a:prstGeom prst="rect">
            <a:avLst/>
          </a:prstGeom>
          <a:noFill/>
        </p:spPr>
        <p:txBody>
          <a:bodyPr wrap="square" lIns="0" tIns="0" rIns="0" bIns="0" rtlCol="0">
            <a:spAutoFit/>
          </a:bodyPr>
          <a:lstStyle/>
          <a:p>
            <a:r>
              <a:rPr lang="en-US" sz="2000" b="1" dirty="0" smtClean="0">
                <a:solidFill>
                  <a:prstClr val="white"/>
                </a:solidFill>
                <a:latin typeface="Univers for KPMG Light" panose="020B0403020202020204" pitchFamily="34" charset="0"/>
              </a:rPr>
              <a:t>03</a:t>
            </a:r>
            <a:endParaRPr lang="en-US" sz="2000" b="1" dirty="0">
              <a:solidFill>
                <a:prstClr val="white"/>
              </a:solidFill>
              <a:latin typeface="Univers for KPMG Light" panose="020B0403020202020204" pitchFamily="34" charset="0"/>
            </a:endParaRPr>
          </a:p>
        </p:txBody>
      </p:sp>
      <p:sp>
        <p:nvSpPr>
          <p:cNvPr id="24" name="Text Placeholder 6"/>
          <p:cNvSpPr>
            <a:spLocks noGrp="1"/>
          </p:cNvSpPr>
          <p:nvPr>
            <p:ph type="body" sz="quarter" idx="13" hasCustomPrompt="1"/>
          </p:nvPr>
        </p:nvSpPr>
        <p:spPr>
          <a:xfrm>
            <a:off x="6339727" y="2361989"/>
            <a:ext cx="2209499" cy="284776"/>
          </a:xfrm>
          <a:prstGeom prst="rect">
            <a:avLst/>
          </a:prstGeom>
        </p:spPr>
        <p:txBody>
          <a:bodyPr vert="horz" lIns="0" tIns="0" rIns="0" bIns="0" anchor="ctr"/>
          <a:lstStyle>
            <a:lvl1pPr marL="0" indent="0" algn="ctr">
              <a:spcBef>
                <a:spcPts val="280"/>
              </a:spcBef>
              <a:spcAft>
                <a:spcPts val="0"/>
              </a:spcAft>
              <a:buNone/>
              <a:defRPr sz="1400">
                <a:solidFill>
                  <a:srgbClr val="FFFFFF"/>
                </a:solidFill>
                <a:latin typeface="Univers for KPMG" panose="020B0603020202020204" pitchFamily="34" charset="0"/>
                <a:cs typeface="Univers for KPMG" panose="020B0603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TOC</a:t>
            </a:r>
          </a:p>
        </p:txBody>
      </p:sp>
      <p:sp>
        <p:nvSpPr>
          <p:cNvPr id="25" name="Rectangle 24"/>
          <p:cNvSpPr/>
          <p:nvPr userDrawn="1"/>
        </p:nvSpPr>
        <p:spPr>
          <a:xfrm>
            <a:off x="8929051" y="1709162"/>
            <a:ext cx="2424749" cy="1590433"/>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6" name="TextBox 25"/>
          <p:cNvSpPr txBox="1"/>
          <p:nvPr userDrawn="1"/>
        </p:nvSpPr>
        <p:spPr>
          <a:xfrm>
            <a:off x="10880938" y="1709162"/>
            <a:ext cx="472863" cy="307777"/>
          </a:xfrm>
          <a:prstGeom prst="rect">
            <a:avLst/>
          </a:prstGeom>
          <a:noFill/>
        </p:spPr>
        <p:txBody>
          <a:bodyPr wrap="square" lIns="0" tIns="0" rIns="0" bIns="0" rtlCol="0">
            <a:spAutoFit/>
          </a:bodyPr>
          <a:lstStyle/>
          <a:p>
            <a:r>
              <a:rPr lang="en-US" sz="2000" b="1" dirty="0" smtClean="0">
                <a:solidFill>
                  <a:prstClr val="white"/>
                </a:solidFill>
                <a:latin typeface="Univers for KPMG Light" panose="020B0403020202020204" pitchFamily="34" charset="0"/>
              </a:rPr>
              <a:t>04</a:t>
            </a:r>
            <a:endParaRPr lang="en-US" sz="2000" b="1" dirty="0">
              <a:solidFill>
                <a:prstClr val="white"/>
              </a:solidFill>
              <a:latin typeface="Univers for KPMG Light" panose="020B0403020202020204" pitchFamily="34" charset="0"/>
            </a:endParaRPr>
          </a:p>
        </p:txBody>
      </p:sp>
      <p:sp>
        <p:nvSpPr>
          <p:cNvPr id="27" name="Text Placeholder 6"/>
          <p:cNvSpPr>
            <a:spLocks noGrp="1"/>
          </p:cNvSpPr>
          <p:nvPr>
            <p:ph type="body" sz="quarter" idx="14" hasCustomPrompt="1"/>
          </p:nvPr>
        </p:nvSpPr>
        <p:spPr>
          <a:xfrm>
            <a:off x="9036676" y="2361989"/>
            <a:ext cx="2209499" cy="284776"/>
          </a:xfrm>
          <a:prstGeom prst="rect">
            <a:avLst/>
          </a:prstGeom>
        </p:spPr>
        <p:txBody>
          <a:bodyPr vert="horz" lIns="0" tIns="0" rIns="0" bIns="0" anchor="ctr"/>
          <a:lstStyle>
            <a:lvl1pPr marL="0" indent="0" algn="ctr">
              <a:spcBef>
                <a:spcPts val="280"/>
              </a:spcBef>
              <a:spcAft>
                <a:spcPts val="0"/>
              </a:spcAft>
              <a:buNone/>
              <a:defRPr sz="1400">
                <a:solidFill>
                  <a:srgbClr val="FFFFFF"/>
                </a:solidFill>
                <a:latin typeface="Univers for KPMG" panose="020B0603020202020204" pitchFamily="34" charset="0"/>
                <a:cs typeface="Univers for KPMG" panose="020B0603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TOC</a:t>
            </a:r>
          </a:p>
        </p:txBody>
      </p:sp>
      <p:sp>
        <p:nvSpPr>
          <p:cNvPr id="29" name="Rectangle 28"/>
          <p:cNvSpPr/>
          <p:nvPr userDrawn="1"/>
        </p:nvSpPr>
        <p:spPr>
          <a:xfrm>
            <a:off x="838200" y="3551016"/>
            <a:ext cx="2424749" cy="1590433"/>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0" name="TextBox 29"/>
          <p:cNvSpPr txBox="1"/>
          <p:nvPr userDrawn="1"/>
        </p:nvSpPr>
        <p:spPr>
          <a:xfrm>
            <a:off x="2788478" y="3551016"/>
            <a:ext cx="472863" cy="307777"/>
          </a:xfrm>
          <a:prstGeom prst="rect">
            <a:avLst/>
          </a:prstGeom>
          <a:noFill/>
        </p:spPr>
        <p:txBody>
          <a:bodyPr wrap="square" lIns="0" tIns="0" rIns="0" bIns="0" rtlCol="0">
            <a:spAutoFit/>
          </a:bodyPr>
          <a:lstStyle/>
          <a:p>
            <a:r>
              <a:rPr lang="en-US" sz="2000" b="1" dirty="0" smtClean="0">
                <a:solidFill>
                  <a:prstClr val="white"/>
                </a:solidFill>
                <a:latin typeface="Univers for KPMG Light" panose="020B0403020202020204" pitchFamily="34" charset="0"/>
              </a:rPr>
              <a:t>05</a:t>
            </a:r>
            <a:endParaRPr lang="en-US" sz="2000" b="1" dirty="0">
              <a:solidFill>
                <a:prstClr val="white"/>
              </a:solidFill>
              <a:latin typeface="Univers for KPMG Light" panose="020B0403020202020204" pitchFamily="34" charset="0"/>
            </a:endParaRPr>
          </a:p>
        </p:txBody>
      </p:sp>
      <p:sp>
        <p:nvSpPr>
          <p:cNvPr id="31" name="Text Placeholder 6"/>
          <p:cNvSpPr>
            <a:spLocks noGrp="1"/>
          </p:cNvSpPr>
          <p:nvPr>
            <p:ph type="body" sz="quarter" idx="15" hasCustomPrompt="1"/>
          </p:nvPr>
        </p:nvSpPr>
        <p:spPr>
          <a:xfrm>
            <a:off x="945825" y="4203843"/>
            <a:ext cx="2209499" cy="284776"/>
          </a:xfrm>
          <a:prstGeom prst="rect">
            <a:avLst/>
          </a:prstGeom>
        </p:spPr>
        <p:txBody>
          <a:bodyPr vert="horz" lIns="0" tIns="0" rIns="0" bIns="0" anchor="ctr"/>
          <a:lstStyle>
            <a:lvl1pPr marL="0" indent="0" algn="ctr">
              <a:spcBef>
                <a:spcPts val="280"/>
              </a:spcBef>
              <a:spcAft>
                <a:spcPts val="0"/>
              </a:spcAft>
              <a:buNone/>
              <a:defRPr sz="1400">
                <a:solidFill>
                  <a:srgbClr val="FFFFFF"/>
                </a:solidFill>
                <a:latin typeface="Univers for KPMG" panose="020B0603020202020204" pitchFamily="34" charset="0"/>
                <a:cs typeface="Univers for KPMG" panose="020B0603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TOC</a:t>
            </a:r>
          </a:p>
        </p:txBody>
      </p:sp>
      <p:sp>
        <p:nvSpPr>
          <p:cNvPr id="32" name="Rectangle 31"/>
          <p:cNvSpPr/>
          <p:nvPr userDrawn="1"/>
        </p:nvSpPr>
        <p:spPr>
          <a:xfrm>
            <a:off x="3535151" y="3551016"/>
            <a:ext cx="2424749" cy="1590433"/>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3" name="TextBox 32"/>
          <p:cNvSpPr txBox="1"/>
          <p:nvPr userDrawn="1"/>
        </p:nvSpPr>
        <p:spPr>
          <a:xfrm>
            <a:off x="5487038" y="3551016"/>
            <a:ext cx="472863" cy="307777"/>
          </a:xfrm>
          <a:prstGeom prst="rect">
            <a:avLst/>
          </a:prstGeom>
          <a:noFill/>
        </p:spPr>
        <p:txBody>
          <a:bodyPr wrap="square" lIns="0" tIns="0" rIns="0" bIns="0" rtlCol="0">
            <a:spAutoFit/>
          </a:bodyPr>
          <a:lstStyle/>
          <a:p>
            <a:r>
              <a:rPr lang="en-US" sz="2000" b="1" dirty="0" smtClean="0">
                <a:solidFill>
                  <a:prstClr val="white"/>
                </a:solidFill>
                <a:latin typeface="Univers for KPMG Light" panose="020B0403020202020204" pitchFamily="34" charset="0"/>
              </a:rPr>
              <a:t>06</a:t>
            </a:r>
            <a:endParaRPr lang="en-US" sz="2000" b="1" dirty="0">
              <a:solidFill>
                <a:prstClr val="white"/>
              </a:solidFill>
              <a:latin typeface="Univers for KPMG Light" panose="020B0403020202020204" pitchFamily="34" charset="0"/>
            </a:endParaRPr>
          </a:p>
        </p:txBody>
      </p:sp>
      <p:sp>
        <p:nvSpPr>
          <p:cNvPr id="34" name="Text Placeholder 6"/>
          <p:cNvSpPr>
            <a:spLocks noGrp="1"/>
          </p:cNvSpPr>
          <p:nvPr>
            <p:ph type="body" sz="quarter" idx="16" hasCustomPrompt="1"/>
          </p:nvPr>
        </p:nvSpPr>
        <p:spPr>
          <a:xfrm>
            <a:off x="3642776" y="4203843"/>
            <a:ext cx="2209499" cy="284776"/>
          </a:xfrm>
          <a:prstGeom prst="rect">
            <a:avLst/>
          </a:prstGeom>
        </p:spPr>
        <p:txBody>
          <a:bodyPr vert="horz" lIns="0" tIns="0" rIns="0" bIns="0" anchor="ctr"/>
          <a:lstStyle>
            <a:lvl1pPr marL="0" indent="0" algn="ctr">
              <a:spcBef>
                <a:spcPts val="280"/>
              </a:spcBef>
              <a:spcAft>
                <a:spcPts val="0"/>
              </a:spcAft>
              <a:buNone/>
              <a:defRPr sz="1400">
                <a:solidFill>
                  <a:srgbClr val="FFFFFF"/>
                </a:solidFill>
                <a:latin typeface="Univers for KPMG" panose="020B0603020202020204" pitchFamily="34" charset="0"/>
                <a:cs typeface="Univers for KPMG" panose="020B0603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TOC</a:t>
            </a:r>
          </a:p>
        </p:txBody>
      </p:sp>
      <p:sp>
        <p:nvSpPr>
          <p:cNvPr id="35" name="Rectangle 34"/>
          <p:cNvSpPr/>
          <p:nvPr userDrawn="1"/>
        </p:nvSpPr>
        <p:spPr>
          <a:xfrm>
            <a:off x="6232102" y="3551016"/>
            <a:ext cx="2424749" cy="1590433"/>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6" name="TextBox 35"/>
          <p:cNvSpPr txBox="1"/>
          <p:nvPr userDrawn="1"/>
        </p:nvSpPr>
        <p:spPr>
          <a:xfrm>
            <a:off x="8183989" y="3551016"/>
            <a:ext cx="472863" cy="307777"/>
          </a:xfrm>
          <a:prstGeom prst="rect">
            <a:avLst/>
          </a:prstGeom>
          <a:noFill/>
        </p:spPr>
        <p:txBody>
          <a:bodyPr wrap="square" lIns="0" tIns="0" rIns="0" bIns="0" rtlCol="0">
            <a:spAutoFit/>
          </a:bodyPr>
          <a:lstStyle/>
          <a:p>
            <a:r>
              <a:rPr lang="en-US" sz="2000" b="1" dirty="0" smtClean="0">
                <a:solidFill>
                  <a:prstClr val="white"/>
                </a:solidFill>
                <a:latin typeface="Univers for KPMG Light" panose="020B0403020202020204" pitchFamily="34" charset="0"/>
              </a:rPr>
              <a:t>07</a:t>
            </a:r>
            <a:endParaRPr lang="en-US" sz="2000" b="1" dirty="0">
              <a:solidFill>
                <a:prstClr val="white"/>
              </a:solidFill>
              <a:latin typeface="Univers for KPMG Light" panose="020B0403020202020204" pitchFamily="34" charset="0"/>
            </a:endParaRPr>
          </a:p>
        </p:txBody>
      </p:sp>
      <p:sp>
        <p:nvSpPr>
          <p:cNvPr id="37" name="Text Placeholder 6"/>
          <p:cNvSpPr>
            <a:spLocks noGrp="1"/>
          </p:cNvSpPr>
          <p:nvPr>
            <p:ph type="body" sz="quarter" idx="17" hasCustomPrompt="1"/>
          </p:nvPr>
        </p:nvSpPr>
        <p:spPr>
          <a:xfrm>
            <a:off x="6339727" y="4203843"/>
            <a:ext cx="2209499" cy="284776"/>
          </a:xfrm>
          <a:prstGeom prst="rect">
            <a:avLst/>
          </a:prstGeom>
        </p:spPr>
        <p:txBody>
          <a:bodyPr vert="horz" lIns="0" tIns="0" rIns="0" bIns="0" anchor="ctr"/>
          <a:lstStyle>
            <a:lvl1pPr marL="0" indent="0" algn="ctr">
              <a:spcBef>
                <a:spcPts val="280"/>
              </a:spcBef>
              <a:spcAft>
                <a:spcPts val="0"/>
              </a:spcAft>
              <a:buNone/>
              <a:defRPr sz="1400">
                <a:solidFill>
                  <a:srgbClr val="FFFFFF"/>
                </a:solidFill>
                <a:latin typeface="Univers for KPMG" panose="020B0603020202020204" pitchFamily="34" charset="0"/>
                <a:cs typeface="Univers for KPMG" panose="020B0603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TOC</a:t>
            </a:r>
          </a:p>
        </p:txBody>
      </p:sp>
      <p:sp>
        <p:nvSpPr>
          <p:cNvPr id="38" name="Rectangle 37"/>
          <p:cNvSpPr/>
          <p:nvPr userDrawn="1"/>
        </p:nvSpPr>
        <p:spPr>
          <a:xfrm>
            <a:off x="8929051" y="3551016"/>
            <a:ext cx="2424749" cy="1590433"/>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9" name="TextBox 38"/>
          <p:cNvSpPr txBox="1"/>
          <p:nvPr userDrawn="1"/>
        </p:nvSpPr>
        <p:spPr>
          <a:xfrm>
            <a:off x="10880938" y="3551016"/>
            <a:ext cx="472863" cy="307777"/>
          </a:xfrm>
          <a:prstGeom prst="rect">
            <a:avLst/>
          </a:prstGeom>
          <a:noFill/>
        </p:spPr>
        <p:txBody>
          <a:bodyPr wrap="square" lIns="0" tIns="0" rIns="0" bIns="0" rtlCol="0">
            <a:spAutoFit/>
          </a:bodyPr>
          <a:lstStyle/>
          <a:p>
            <a:r>
              <a:rPr lang="en-US" sz="2000" b="1" dirty="0" smtClean="0">
                <a:solidFill>
                  <a:prstClr val="white"/>
                </a:solidFill>
                <a:latin typeface="Univers for KPMG Light" panose="020B0403020202020204" pitchFamily="34" charset="0"/>
              </a:rPr>
              <a:t>08</a:t>
            </a:r>
            <a:endParaRPr lang="en-US" sz="2000" b="1" dirty="0">
              <a:solidFill>
                <a:prstClr val="white"/>
              </a:solidFill>
              <a:latin typeface="Univers for KPMG Light" panose="020B0403020202020204" pitchFamily="34" charset="0"/>
            </a:endParaRPr>
          </a:p>
        </p:txBody>
      </p:sp>
      <p:sp>
        <p:nvSpPr>
          <p:cNvPr id="40" name="Text Placeholder 6"/>
          <p:cNvSpPr>
            <a:spLocks noGrp="1"/>
          </p:cNvSpPr>
          <p:nvPr>
            <p:ph type="body" sz="quarter" idx="18" hasCustomPrompt="1"/>
          </p:nvPr>
        </p:nvSpPr>
        <p:spPr>
          <a:xfrm>
            <a:off x="9036676" y="4203843"/>
            <a:ext cx="2209499" cy="284776"/>
          </a:xfrm>
          <a:prstGeom prst="rect">
            <a:avLst/>
          </a:prstGeom>
        </p:spPr>
        <p:txBody>
          <a:bodyPr vert="horz" lIns="0" tIns="0" rIns="0" bIns="0" anchor="ctr"/>
          <a:lstStyle>
            <a:lvl1pPr marL="0" indent="0" algn="ctr">
              <a:spcBef>
                <a:spcPts val="280"/>
              </a:spcBef>
              <a:spcAft>
                <a:spcPts val="0"/>
              </a:spcAft>
              <a:buNone/>
              <a:defRPr sz="1400">
                <a:solidFill>
                  <a:srgbClr val="FFFFFF"/>
                </a:solidFill>
                <a:latin typeface="Univers for KPMG" panose="020B0603020202020204" pitchFamily="34" charset="0"/>
                <a:cs typeface="Univers for KPMG" panose="020B0603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TOC</a:t>
            </a:r>
          </a:p>
        </p:txBody>
      </p:sp>
    </p:spTree>
    <p:extLst>
      <p:ext uri="{BB962C8B-B14F-4D97-AF65-F5344CB8AC3E}">
        <p14:creationId xmlns:p14="http://schemas.microsoft.com/office/powerpoint/2010/main" val="1768472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ne Headin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32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Double header</a:t>
            </a:r>
            <a:br>
              <a:rPr lang="en-US" dirty="0" smtClean="0"/>
            </a:br>
            <a:r>
              <a:rPr lang="en-US" dirty="0" smtClean="0"/>
              <a:t>- KPMG </a:t>
            </a:r>
            <a:r>
              <a:rPr lang="en-US" dirty="0" err="1" smtClean="0"/>
              <a:t>Extralight</a:t>
            </a:r>
            <a:r>
              <a:rPr lang="en-US" dirty="0" smtClean="0"/>
              <a:t> Font 32</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42" name="Text Placeholder 9"/>
          <p:cNvSpPr>
            <a:spLocks noGrp="1"/>
          </p:cNvSpPr>
          <p:nvPr>
            <p:ph type="body" sz="quarter" idx="35" hasCustomPrompt="1"/>
          </p:nvPr>
        </p:nvSpPr>
        <p:spPr bwMode="gray">
          <a:xfrm>
            <a:off x="838199" y="1562626"/>
            <a:ext cx="10515600" cy="4249737"/>
          </a:xfrm>
          <a:prstGeom prst="rect">
            <a:avLst/>
          </a:prstGeom>
        </p:spPr>
        <p:txBody>
          <a:bodyPr lIns="0" tIns="3600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Tree>
    <p:extLst>
      <p:ext uri="{BB962C8B-B14F-4D97-AF65-F5344CB8AC3E}">
        <p14:creationId xmlns:p14="http://schemas.microsoft.com/office/powerpoint/2010/main" val="72497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 Line Headin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32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Double header</a:t>
            </a:r>
            <a:br>
              <a:rPr lang="en-US" dirty="0" smtClean="0"/>
            </a:br>
            <a:r>
              <a:rPr lang="en-US" dirty="0" smtClean="0"/>
              <a:t>- KPMG </a:t>
            </a:r>
            <a:r>
              <a:rPr lang="en-US" dirty="0" err="1" smtClean="0"/>
              <a:t>Extralight</a:t>
            </a:r>
            <a:r>
              <a:rPr lang="en-US" dirty="0" smtClean="0"/>
              <a:t> Font 32</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25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9" name="object 3"/>
          <p:cNvSpPr/>
          <p:nvPr userDrawn="1"/>
        </p:nvSpPr>
        <p:spPr>
          <a:xfrm>
            <a:off x="0" y="0"/>
            <a:ext cx="12192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3C38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sz="1800" dirty="0">
              <a:solidFill>
                <a:prstClr val="white"/>
              </a:solidFill>
              <a:latin typeface="KPMG Light"/>
              <a:cs typeface="KPMG Light"/>
            </a:endParaRPr>
          </a:p>
        </p:txBody>
      </p:sp>
      <p:sp>
        <p:nvSpPr>
          <p:cNvPr id="10" name="Rectangle 9"/>
          <p:cNvSpPr/>
          <p:nvPr userDrawn="1"/>
        </p:nvSpPr>
        <p:spPr>
          <a:xfrm>
            <a:off x="1219200" y="0"/>
            <a:ext cx="10972800" cy="6858000"/>
          </a:xfrm>
          <a:prstGeom prst="rect">
            <a:avLst/>
          </a:prstGeom>
          <a:solidFill>
            <a:srgbClr val="009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KPMG Light"/>
              <a:cs typeface="KPMG Light"/>
            </a:endParaRPr>
          </a:p>
        </p:txBody>
      </p:sp>
      <p:sp>
        <p:nvSpPr>
          <p:cNvPr id="14" name="Title 13"/>
          <p:cNvSpPr>
            <a:spLocks noGrp="1"/>
          </p:cNvSpPr>
          <p:nvPr>
            <p:ph type="title" hasCustomPrompt="1"/>
          </p:nvPr>
        </p:nvSpPr>
        <p:spPr>
          <a:xfrm>
            <a:off x="1757137" y="1455425"/>
            <a:ext cx="9639732" cy="1867673"/>
          </a:xfrm>
          <a:prstGeom prst="rect">
            <a:avLst/>
          </a:prstGeom>
        </p:spPr>
        <p:txBody>
          <a:bodyPr lIns="0" tIns="0" rIns="0" bIns="0"/>
          <a:lstStyle>
            <a:lvl1pPr algn="l" defTabSz="914400" rtl="0" eaLnBrk="1" latinLnBrk="0" hangingPunct="1">
              <a:lnSpc>
                <a:spcPct val="70000"/>
              </a:lnSpc>
              <a:spcBef>
                <a:spcPct val="0"/>
              </a:spcBef>
              <a:buNone/>
              <a:defRPr lang="en-US" sz="8400" kern="1200" baseline="0" dirty="0">
                <a:solidFill>
                  <a:schemeClr val="bg1"/>
                </a:solidFill>
                <a:latin typeface="KPMG Extralight" panose="020B0303030202040204" pitchFamily="34" charset="0"/>
                <a:ea typeface="+mj-ea"/>
                <a:cs typeface="+mj-cs"/>
              </a:defRPr>
            </a:lvl1pPr>
          </a:lstStyle>
          <a:p>
            <a:r>
              <a:rPr lang="en-US" dirty="0" smtClean="0"/>
              <a:t>Click to edit divider slide sentence case 84pt</a:t>
            </a:r>
            <a:endParaRPr lang="en-US" dirty="0"/>
          </a:p>
        </p:txBody>
      </p:sp>
    </p:spTree>
    <p:extLst>
      <p:ext uri="{BB962C8B-B14F-4D97-AF65-F5344CB8AC3E}">
        <p14:creationId xmlns:p14="http://schemas.microsoft.com/office/powerpoint/2010/main" val="100634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14"/>
          <p:cNvSpPr>
            <a:spLocks noGrp="1"/>
          </p:cNvSpPr>
          <p:nvPr>
            <p:ph type="body" sz="quarter" idx="44" hasCustomPrompt="1"/>
          </p:nvPr>
        </p:nvSpPr>
        <p:spPr>
          <a:xfrm>
            <a:off x="300038" y="1412875"/>
            <a:ext cx="11591925" cy="5127625"/>
          </a:xfrm>
          <a:prstGeom prst="rect">
            <a:avLst/>
          </a:prstGeom>
        </p:spPr>
        <p:txBody>
          <a:bodyPr lIns="0" tIns="0" rIns="0" bIns="0"/>
          <a:lstStyle>
            <a:lvl1pPr marL="0" indent="0">
              <a:lnSpc>
                <a:spcPct val="90000"/>
              </a:lnSpc>
              <a:buNone/>
              <a:defRPr lang="en-US" sz="2000" kern="1200" baseline="0" dirty="0">
                <a:solidFill>
                  <a:schemeClr val="tx1"/>
                </a:solidFill>
                <a:latin typeface="Calibri Light" panose="020F0302020204030204" pitchFamily="34" charset="0"/>
                <a:ea typeface="+mn-ea"/>
                <a:cs typeface="+mn-cs"/>
              </a:defRPr>
            </a:lvl1pPr>
            <a:lvl2pPr marL="271463" indent="-271463">
              <a:lnSpc>
                <a:spcPct val="90000"/>
              </a:lnSpc>
              <a:buFont typeface="Arial" panose="020B0604020202020204" pitchFamily="34" charset="0"/>
              <a:buChar char="—"/>
              <a:defRPr lang="en-US" sz="1600" kern="1200" baseline="0" dirty="0">
                <a:solidFill>
                  <a:schemeClr val="tx1"/>
                </a:solidFill>
                <a:latin typeface="Calibri Light" panose="020F0302020204030204" pitchFamily="34" charset="0"/>
                <a:ea typeface="+mn-ea"/>
                <a:cs typeface="+mn-cs"/>
              </a:defRPr>
            </a:lvl2pPr>
          </a:lstStyle>
          <a:p>
            <a:pPr lvl="0"/>
            <a:r>
              <a:rPr lang="en-US" dirty="0" smtClean="0"/>
              <a:t>Master text styles</a:t>
            </a:r>
          </a:p>
          <a:p>
            <a:pPr lvl="1"/>
            <a:r>
              <a:rPr lang="en-US" dirty="0" smtClean="0"/>
              <a:t>Second level </a:t>
            </a:r>
          </a:p>
          <a:p>
            <a:pPr marL="0" lvl="0" indent="0" algn="l" defTabSz="914400" rtl="0" eaLnBrk="1" latinLnBrk="0" hangingPunct="1">
              <a:lnSpc>
                <a:spcPct val="90000"/>
              </a:lnSpc>
              <a:spcBef>
                <a:spcPts val="1000"/>
              </a:spcBef>
              <a:buFont typeface="Arial" panose="020B0604020202020204" pitchFamily="34" charset="0"/>
              <a:buNone/>
            </a:pPr>
            <a:r>
              <a:rPr lang="en-US" dirty="0" smtClean="0"/>
              <a:t>Third level</a:t>
            </a:r>
            <a:endParaRPr lang="en-US" dirty="0"/>
          </a:p>
        </p:txBody>
      </p:sp>
      <p:sp>
        <p:nvSpPr>
          <p:cNvPr id="3" name="Title 2"/>
          <p:cNvSpPr>
            <a:spLocks noGrp="1"/>
          </p:cNvSpPr>
          <p:nvPr>
            <p:ph type="title"/>
          </p:nvPr>
        </p:nvSpPr>
        <p:spPr>
          <a:xfrm>
            <a:off x="1384300" y="200025"/>
            <a:ext cx="10515600" cy="1019175"/>
          </a:xfrm>
          <a:prstGeom prst="rect">
            <a:avLst/>
          </a:prstGeom>
        </p:spPr>
        <p:txBody>
          <a:body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9716" y="440"/>
            <a:ext cx="1592284" cy="1010459"/>
          </a:xfrm>
          <a:prstGeom prst="rect">
            <a:avLst/>
          </a:prstGeom>
        </p:spPr>
      </p:pic>
      <p:pic>
        <p:nvPicPr>
          <p:cNvPr id="7" name="Picture 2" descr="Image result for ashok chinh"/>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492" y="78562"/>
            <a:ext cx="899422" cy="10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310862"/>
      </p:ext>
    </p:extLst>
  </p:cSld>
  <p:clrMapOvr>
    <a:masterClrMapping/>
  </p:clrMapOvr>
  <p:transition spd="med">
    <p:pull/>
  </p:transition>
  <p:timing>
    <p:tnLst>
      <p:par>
        <p:cTn id="1" dur="indefinite" restart="never" nodeType="tmRoot"/>
      </p:par>
    </p:tnLst>
  </p:timing>
  <p:extLst mod="1">
    <p:ext uri="{DCECCB84-F9BA-43D5-87BE-67443E8EF086}">
      <p15:sldGuideLst xmlns:p15="http://schemas.microsoft.com/office/powerpoint/2012/main">
        <p15:guide id="2" pos="189" userDrawn="1">
          <p15:clr>
            <a:srgbClr val="FBAE40"/>
          </p15:clr>
        </p15:guide>
        <p15:guide id="3" pos="7491" userDrawn="1">
          <p15:clr>
            <a:srgbClr val="FBAE40"/>
          </p15:clr>
        </p15:guide>
        <p15:guide id="4" pos="3840">
          <p15:clr>
            <a:srgbClr val="FBAE40"/>
          </p15:clr>
        </p15:guide>
        <p15:guide id="5" orient="horz" pos="890" userDrawn="1">
          <p15:clr>
            <a:srgbClr val="FBAE40"/>
          </p15:clr>
        </p15:guide>
        <p15:guide id="6" orient="horz" pos="4020" userDrawn="1">
          <p15:clr>
            <a:srgbClr val="FBAE40"/>
          </p15:clr>
        </p15:guide>
        <p15:guide id="7" orient="horz" pos="1253" userDrawn="1">
          <p15:clr>
            <a:srgbClr val="FBAE40"/>
          </p15:clr>
        </p15:guide>
        <p15:guide id="8" orient="horz"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093236"/>
      </p:ext>
    </p:extLst>
  </p:cSld>
  <p:clrMapOvr>
    <a:masterClrMapping/>
  </p:clrMapOvr>
  <p:transition spd="med">
    <p:pull/>
  </p:transition>
  <p:timing>
    <p:tnLst>
      <p:par>
        <p:cTn id="1" dur="indefinite" restart="never" nodeType="tmRoot"/>
      </p:par>
    </p:tnLst>
  </p:timing>
  <p:extLst mod="1">
    <p:ext uri="{DCECCB84-F9BA-43D5-87BE-67443E8EF086}">
      <p15:sldGuideLst xmlns:p15="http://schemas.microsoft.com/office/powerpoint/2012/main">
        <p15:guide id="1" orient="horz" pos="845">
          <p15:clr>
            <a:srgbClr val="FBAE40"/>
          </p15:clr>
        </p15:guide>
        <p15:guide id="2" pos="506">
          <p15:clr>
            <a:srgbClr val="FBAE40"/>
          </p15:clr>
        </p15:guide>
        <p15:guide id="3" pos="7174">
          <p15:clr>
            <a:srgbClr val="FBAE40"/>
          </p15:clr>
        </p15:guide>
        <p15:guide id="4" pos="3840">
          <p15:clr>
            <a:srgbClr val="FBAE40"/>
          </p15:clr>
        </p15:guide>
        <p15:guide id="6" orient="horz" pos="3816">
          <p15:clr>
            <a:srgbClr val="FBAE40"/>
          </p15:clr>
        </p15:guide>
        <p15:guide id="7" orient="horz" pos="981" userDrawn="1">
          <p15:clr>
            <a:srgbClr val="FBAE40"/>
          </p15:clr>
        </p15:guide>
        <p15:guide id="8" orient="horz" pos="1298" userDrawn="1">
          <p15:clr>
            <a:srgbClr val="FBAE40"/>
          </p15:clr>
        </p15:guide>
        <p15:guide id="9" orient="horz" pos="143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sp>
        <p:nvSpPr>
          <p:cNvPr id="12" name="Rectangle 11"/>
          <p:cNvSpPr/>
          <p:nvPr userDrawn="1"/>
        </p:nvSpPr>
        <p:spPr>
          <a:xfrm>
            <a:off x="-64008" y="0"/>
            <a:ext cx="12256008" cy="6858000"/>
          </a:xfrm>
          <a:prstGeom prst="rect">
            <a:avLst/>
          </a:prstGeom>
          <a:solidFill>
            <a:srgbClr val="483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dirty="0">
              <a:latin typeface="Calibri Light" panose="020F0302020204030204" pitchFamily="34" charset="0"/>
              <a:cs typeface="KPMG Light"/>
            </a:endParaRPr>
          </a:p>
        </p:txBody>
      </p:sp>
      <p:sp>
        <p:nvSpPr>
          <p:cNvPr id="5" name="Title 4"/>
          <p:cNvSpPr>
            <a:spLocks noGrp="1"/>
          </p:cNvSpPr>
          <p:nvPr>
            <p:ph type="title"/>
          </p:nvPr>
        </p:nvSpPr>
        <p:spPr>
          <a:xfrm>
            <a:off x="859536" y="1352270"/>
            <a:ext cx="9859264" cy="2949575"/>
          </a:xfrm>
          <a:prstGeom prst="rect">
            <a:avLst/>
          </a:prstGeom>
        </p:spPr>
        <p:txBody>
          <a:bodyPr lIns="0" tIns="0" rIns="0" bIns="0" anchor="ctr"/>
          <a:lstStyle>
            <a:lvl1pPr>
              <a:defRPr sz="7200">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5204473"/>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Click to edit Master title style</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13" name="Text Placeholder 9"/>
          <p:cNvSpPr>
            <a:spLocks noGrp="1"/>
          </p:cNvSpPr>
          <p:nvPr>
            <p:ph type="body" sz="quarter" idx="35" hasCustomPrompt="1"/>
          </p:nvPr>
        </p:nvSpPr>
        <p:spPr bwMode="gray">
          <a:xfrm>
            <a:off x="838199" y="1562626"/>
            <a:ext cx="10515600" cy="4249737"/>
          </a:xfrm>
          <a:prstGeom prst="rect">
            <a:avLst/>
          </a:prstGeom>
        </p:spPr>
        <p:txBody>
          <a:bodyPr lIns="0" tIns="3600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Tree>
    <p:extLst>
      <p:ext uri="{BB962C8B-B14F-4D97-AF65-F5344CB8AC3E}">
        <p14:creationId xmlns:p14="http://schemas.microsoft.com/office/powerpoint/2010/main" val="88279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Title - KPMG </a:t>
            </a:r>
            <a:r>
              <a:rPr lang="en-US" dirty="0" err="1" smtClean="0"/>
              <a:t>Extralight</a:t>
            </a:r>
            <a:r>
              <a:rPr lang="en-US" dirty="0" smtClean="0"/>
              <a:t> Font 44</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881238"/>
      </p:ext>
    </p:extLst>
  </p:cSld>
  <p:clrMapOvr>
    <a:masterClrMapping/>
  </p:clrMapOvr>
  <p:extLst mod="1">
    <p:ext uri="{DCECCB84-F9BA-43D5-87BE-67443E8EF086}">
      <p15:sldGuideLst xmlns:p15="http://schemas.microsoft.com/office/powerpoint/2012/main">
        <p15:guide id="1" orient="horz" pos="1071">
          <p15:clr>
            <a:srgbClr val="FBAE40"/>
          </p15:clr>
        </p15:guide>
        <p15:guide id="2" pos="385">
          <p15:clr>
            <a:srgbClr val="FBAE40"/>
          </p15:clr>
        </p15:guide>
        <p15:guide id="3" pos="5375">
          <p15:clr>
            <a:srgbClr val="FBAE40"/>
          </p15:clr>
        </p15:guide>
        <p15:guide id="4" orient="horz" pos="36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Title - KPMG </a:t>
            </a:r>
            <a:r>
              <a:rPr lang="en-US" dirty="0" err="1" smtClean="0"/>
              <a:t>Extralight</a:t>
            </a:r>
            <a:r>
              <a:rPr lang="en-US" dirty="0" smtClean="0"/>
              <a:t> Font 44</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7" name="Text Placeholder 9"/>
          <p:cNvSpPr>
            <a:spLocks noGrp="1"/>
          </p:cNvSpPr>
          <p:nvPr>
            <p:ph type="body" sz="quarter" idx="40" hasCustomPrompt="1"/>
          </p:nvPr>
        </p:nvSpPr>
        <p:spPr bwMode="gray">
          <a:xfrm>
            <a:off x="814915" y="1715431"/>
            <a:ext cx="3264000" cy="669960"/>
          </a:xfrm>
          <a:prstGeom prst="homePlate">
            <a:avLst/>
          </a:prstGeom>
          <a:solidFill>
            <a:srgbClr val="00338D"/>
          </a:solidFill>
        </p:spPr>
        <p:txBody>
          <a:bodyPr lIns="108000" tIns="36000" rIns="72000" bIns="36000"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2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a:t>
            </a:r>
            <a:b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b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Font Size 12 Bold </a:t>
            </a:r>
          </a:p>
        </p:txBody>
      </p:sp>
      <p:sp>
        <p:nvSpPr>
          <p:cNvPr id="8" name="Text Placeholder 9"/>
          <p:cNvSpPr>
            <a:spLocks noGrp="1"/>
          </p:cNvSpPr>
          <p:nvPr>
            <p:ph type="body" sz="quarter" idx="35" hasCustomPrompt="1"/>
          </p:nvPr>
        </p:nvSpPr>
        <p:spPr bwMode="gray">
          <a:xfrm>
            <a:off x="814917" y="2458630"/>
            <a:ext cx="2832000" cy="3247717"/>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20" name="Text Placeholder 9"/>
          <p:cNvSpPr>
            <a:spLocks noGrp="1"/>
          </p:cNvSpPr>
          <p:nvPr>
            <p:ph type="body" sz="quarter" idx="41" hasCustomPrompt="1"/>
          </p:nvPr>
        </p:nvSpPr>
        <p:spPr bwMode="gray">
          <a:xfrm>
            <a:off x="4464000" y="1715431"/>
            <a:ext cx="3264000" cy="669960"/>
          </a:xfrm>
          <a:prstGeom prst="chevron">
            <a:avLst/>
          </a:prstGeom>
          <a:solidFill>
            <a:srgbClr val="005EB8"/>
          </a:solidFill>
        </p:spPr>
        <p:txBody>
          <a:bodyPr lIns="108000" tIns="36000" rIns="72000" bIns="36000"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2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a:t>
            </a:r>
            <a:b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b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Font Size 12 Bold </a:t>
            </a:r>
          </a:p>
        </p:txBody>
      </p:sp>
      <p:sp>
        <p:nvSpPr>
          <p:cNvPr id="21" name="Text Placeholder 9"/>
          <p:cNvSpPr>
            <a:spLocks noGrp="1"/>
          </p:cNvSpPr>
          <p:nvPr>
            <p:ph type="body" sz="quarter" idx="42" hasCustomPrompt="1"/>
          </p:nvPr>
        </p:nvSpPr>
        <p:spPr bwMode="gray">
          <a:xfrm>
            <a:off x="4464000" y="2458630"/>
            <a:ext cx="2832000" cy="3247717"/>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23" name="Text Placeholder 9"/>
          <p:cNvSpPr>
            <a:spLocks noGrp="1"/>
          </p:cNvSpPr>
          <p:nvPr>
            <p:ph type="body" sz="quarter" idx="43" hasCustomPrompt="1"/>
          </p:nvPr>
        </p:nvSpPr>
        <p:spPr bwMode="gray">
          <a:xfrm>
            <a:off x="8113084" y="1715431"/>
            <a:ext cx="3264000" cy="669960"/>
          </a:xfrm>
          <a:prstGeom prst="chevron">
            <a:avLst/>
          </a:prstGeom>
          <a:solidFill>
            <a:srgbClr val="0091DA"/>
          </a:solidFill>
        </p:spPr>
        <p:txBody>
          <a:bodyPr lIns="108000" tIns="36000" rIns="72000" bIns="36000"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2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a:t>
            </a:r>
            <a:b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b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Font Size 12 Bold </a:t>
            </a:r>
          </a:p>
        </p:txBody>
      </p:sp>
      <p:sp>
        <p:nvSpPr>
          <p:cNvPr id="24" name="Text Placeholder 9"/>
          <p:cNvSpPr>
            <a:spLocks noGrp="1"/>
          </p:cNvSpPr>
          <p:nvPr>
            <p:ph type="body" sz="quarter" idx="44" hasCustomPrompt="1"/>
          </p:nvPr>
        </p:nvSpPr>
        <p:spPr bwMode="gray">
          <a:xfrm>
            <a:off x="8113084" y="2458630"/>
            <a:ext cx="2832000" cy="3247717"/>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Tree>
    <p:extLst>
      <p:ext uri="{BB962C8B-B14F-4D97-AF65-F5344CB8AC3E}">
        <p14:creationId xmlns:p14="http://schemas.microsoft.com/office/powerpoint/2010/main" val="137735778"/>
      </p:ext>
    </p:extLst>
  </p:cSld>
  <p:clrMapOvr>
    <a:masterClrMapping/>
  </p:clrMapOvr>
  <p:extLst mod="1">
    <p:ext uri="{DCECCB84-F9BA-43D5-87BE-67443E8EF086}">
      <p15:sldGuideLst xmlns:p15="http://schemas.microsoft.com/office/powerpoint/2012/main">
        <p15:guide id="1" orient="horz" pos="1071">
          <p15:clr>
            <a:srgbClr val="FBAE40"/>
          </p15:clr>
        </p15:guide>
        <p15:guide id="2" pos="385">
          <p15:clr>
            <a:srgbClr val="FBAE40"/>
          </p15:clr>
        </p15:guide>
        <p15:guide id="3" pos="537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Title - KPMG </a:t>
            </a:r>
            <a:r>
              <a:rPr lang="en-US" dirty="0" err="1" smtClean="0"/>
              <a:t>Extralight</a:t>
            </a:r>
            <a:r>
              <a:rPr lang="en-US" dirty="0" smtClean="0"/>
              <a:t> Font 44</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7" name="Text Placeholder 9"/>
          <p:cNvSpPr>
            <a:spLocks noGrp="1"/>
          </p:cNvSpPr>
          <p:nvPr>
            <p:ph type="body" sz="quarter" idx="40" hasCustomPrompt="1"/>
          </p:nvPr>
        </p:nvSpPr>
        <p:spPr bwMode="gray">
          <a:xfrm>
            <a:off x="814915" y="1715431"/>
            <a:ext cx="2880000" cy="669960"/>
          </a:xfrm>
          <a:prstGeom prst="homePlate">
            <a:avLst/>
          </a:prstGeom>
          <a:solidFill>
            <a:srgbClr val="00338D"/>
          </a:solidFill>
        </p:spPr>
        <p:txBody>
          <a:bodyPr lIns="108000" tIns="36000" rIns="72000" bIns="36000"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2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a:t>
            </a:r>
            <a:b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b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Font Size 12 Bold </a:t>
            </a:r>
          </a:p>
        </p:txBody>
      </p:sp>
      <p:sp>
        <p:nvSpPr>
          <p:cNvPr id="8" name="Text Placeholder 9"/>
          <p:cNvSpPr>
            <a:spLocks noGrp="1"/>
          </p:cNvSpPr>
          <p:nvPr>
            <p:ph type="body" sz="quarter" idx="35" hasCustomPrompt="1"/>
          </p:nvPr>
        </p:nvSpPr>
        <p:spPr bwMode="gray">
          <a:xfrm>
            <a:off x="814917" y="2458630"/>
            <a:ext cx="2352000" cy="3247716"/>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20" name="Text Placeholder 9"/>
          <p:cNvSpPr>
            <a:spLocks noGrp="1"/>
          </p:cNvSpPr>
          <p:nvPr>
            <p:ph type="body" sz="quarter" idx="41" hasCustomPrompt="1"/>
          </p:nvPr>
        </p:nvSpPr>
        <p:spPr bwMode="gray">
          <a:xfrm>
            <a:off x="3367876" y="1715431"/>
            <a:ext cx="2880000" cy="669960"/>
          </a:xfrm>
          <a:prstGeom prst="chevron">
            <a:avLst/>
          </a:prstGeom>
          <a:solidFill>
            <a:srgbClr val="005EB8"/>
          </a:solidFill>
        </p:spPr>
        <p:txBody>
          <a:bodyPr lIns="108000" tIns="36000" rIns="72000" bIns="36000"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2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a:t>
            </a:r>
            <a:b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b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Font Size 12 Bold </a:t>
            </a:r>
          </a:p>
        </p:txBody>
      </p:sp>
      <p:sp>
        <p:nvSpPr>
          <p:cNvPr id="21" name="Text Placeholder 9"/>
          <p:cNvSpPr>
            <a:spLocks noGrp="1"/>
          </p:cNvSpPr>
          <p:nvPr>
            <p:ph type="body" sz="quarter" idx="42" hasCustomPrompt="1"/>
          </p:nvPr>
        </p:nvSpPr>
        <p:spPr bwMode="gray">
          <a:xfrm>
            <a:off x="3367876" y="2458630"/>
            <a:ext cx="2352000" cy="3247716"/>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23" name="Text Placeholder 9"/>
          <p:cNvSpPr>
            <a:spLocks noGrp="1"/>
          </p:cNvSpPr>
          <p:nvPr>
            <p:ph type="body" sz="quarter" idx="43" hasCustomPrompt="1"/>
          </p:nvPr>
        </p:nvSpPr>
        <p:spPr bwMode="gray">
          <a:xfrm>
            <a:off x="5920837" y="1715431"/>
            <a:ext cx="2880000" cy="669960"/>
          </a:xfrm>
          <a:prstGeom prst="chevron">
            <a:avLst/>
          </a:prstGeom>
          <a:solidFill>
            <a:srgbClr val="0091DA"/>
          </a:solidFill>
        </p:spPr>
        <p:txBody>
          <a:bodyPr lIns="108000" tIns="36000" rIns="72000" bIns="36000"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2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a:t>
            </a:r>
            <a:b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b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Font Size 12 Bold </a:t>
            </a:r>
          </a:p>
        </p:txBody>
      </p:sp>
      <p:sp>
        <p:nvSpPr>
          <p:cNvPr id="24" name="Text Placeholder 9"/>
          <p:cNvSpPr>
            <a:spLocks noGrp="1"/>
          </p:cNvSpPr>
          <p:nvPr>
            <p:ph type="body" sz="quarter" idx="44" hasCustomPrompt="1"/>
          </p:nvPr>
        </p:nvSpPr>
        <p:spPr bwMode="gray">
          <a:xfrm>
            <a:off x="5920835" y="2458630"/>
            <a:ext cx="2352000" cy="3247716"/>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
        <p:nvSpPr>
          <p:cNvPr id="12" name="Text Placeholder 9"/>
          <p:cNvSpPr>
            <a:spLocks noGrp="1"/>
          </p:cNvSpPr>
          <p:nvPr>
            <p:ph type="body" sz="quarter" idx="45" hasCustomPrompt="1"/>
          </p:nvPr>
        </p:nvSpPr>
        <p:spPr bwMode="gray">
          <a:xfrm>
            <a:off x="8473800" y="1715431"/>
            <a:ext cx="2880000" cy="669960"/>
          </a:xfrm>
          <a:prstGeom prst="chevron">
            <a:avLst/>
          </a:prstGeom>
          <a:solidFill>
            <a:srgbClr val="483698"/>
          </a:solidFill>
        </p:spPr>
        <p:txBody>
          <a:bodyPr lIns="108000" tIns="36000" rIns="72000" bIns="36000"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2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a:t>
            </a:r>
            <a:b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b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Font Size 12 Bold </a:t>
            </a:r>
          </a:p>
        </p:txBody>
      </p:sp>
      <p:sp>
        <p:nvSpPr>
          <p:cNvPr id="13" name="Text Placeholder 9"/>
          <p:cNvSpPr>
            <a:spLocks noGrp="1"/>
          </p:cNvSpPr>
          <p:nvPr>
            <p:ph type="body" sz="quarter" idx="46" hasCustomPrompt="1"/>
          </p:nvPr>
        </p:nvSpPr>
        <p:spPr bwMode="gray">
          <a:xfrm>
            <a:off x="8473793" y="2458630"/>
            <a:ext cx="2352000" cy="3247716"/>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p:txBody>
      </p:sp>
    </p:spTree>
    <p:extLst>
      <p:ext uri="{BB962C8B-B14F-4D97-AF65-F5344CB8AC3E}">
        <p14:creationId xmlns:p14="http://schemas.microsoft.com/office/powerpoint/2010/main" val="1811436782"/>
      </p:ext>
    </p:extLst>
  </p:cSld>
  <p:clrMapOvr>
    <a:masterClrMapping/>
  </p:clrMapOvr>
  <p:extLst mod="1">
    <p:ext uri="{DCECCB84-F9BA-43D5-87BE-67443E8EF086}">
      <p15:sldGuideLst xmlns:p15="http://schemas.microsoft.com/office/powerpoint/2012/main">
        <p15:guide id="1" orient="horz" pos="1071">
          <p15:clr>
            <a:srgbClr val="FBAE40"/>
          </p15:clr>
        </p15:guide>
        <p15:guide id="2" pos="385">
          <p15:clr>
            <a:srgbClr val="FBAE40"/>
          </p15:clr>
        </p15:guide>
        <p15:guide id="3" pos="537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rgbClr val="6D2077"/>
                </a:solidFill>
                <a:latin typeface="KPMG Extralight" panose="020B0303030202040204" pitchFamily="34" charset="0"/>
                <a:ea typeface="+mj-ea"/>
                <a:cs typeface="KPMG Extralight" panose="020B0303030202040204" pitchFamily="34" charset="0"/>
              </a:defRPr>
            </a:lvl1pPr>
          </a:lstStyle>
          <a:p>
            <a:r>
              <a:rPr lang="en-US" dirty="0" smtClean="0"/>
              <a:t>Two column - KPMG </a:t>
            </a:r>
            <a:r>
              <a:rPr lang="en-US" dirty="0" err="1" smtClean="0"/>
              <a:t>Extralight</a:t>
            </a:r>
            <a:r>
              <a:rPr lang="en-US" dirty="0" smtClean="0"/>
              <a:t> Font 44</a:t>
            </a:r>
            <a:endParaRPr lang="en-US" dirty="0"/>
          </a:p>
        </p:txBody>
      </p:sp>
      <p:cxnSp>
        <p:nvCxnSpPr>
          <p:cNvPr id="11" name="Straight Connector 10"/>
          <p:cNvCxnSpPr/>
          <p:nvPr userDrawn="1"/>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40" hasCustomPrompt="1"/>
          </p:nvPr>
        </p:nvSpPr>
        <p:spPr bwMode="gray">
          <a:xfrm>
            <a:off x="838202" y="1715399"/>
            <a:ext cx="4969933" cy="324000"/>
          </a:xfrm>
          <a:prstGeom prst="rect">
            <a:avLst/>
          </a:prstGeom>
          <a:solidFill>
            <a:srgbClr val="00338D"/>
          </a:solidFill>
        </p:spPr>
        <p:txBody>
          <a:bodyPr lIns="144000" tIns="36000" rIns="72000" bIns="36000" anchor="ctr"/>
          <a:lstStyle>
            <a:lvl1pPr marL="0" marR="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kumimoji="0" lang="en-US" sz="1400" b="1" i="0" u="none" strike="noStrike" kern="1200" cap="none" spc="0" normalizeH="0" baseline="0" noProof="0">
                <a:solidFill>
                  <a:schemeClr val="bg1"/>
                </a:solidFill>
                <a:latin typeface="Univers for KPMG" panose="020B0603020202020204" pitchFamily="34" charset="0"/>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
        <p:nvSpPr>
          <p:cNvPr id="15" name="Text Placeholder 9"/>
          <p:cNvSpPr>
            <a:spLocks noGrp="1"/>
          </p:cNvSpPr>
          <p:nvPr>
            <p:ph type="body" sz="quarter" idx="35" hasCustomPrompt="1"/>
          </p:nvPr>
        </p:nvSpPr>
        <p:spPr bwMode="gray">
          <a:xfrm>
            <a:off x="838200" y="2171750"/>
            <a:ext cx="4969931" cy="3547849"/>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baseline="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a:p>
            <a:pPr lvl="2"/>
            <a:r>
              <a:rPr lang="en-US" dirty="0" smtClean="0"/>
              <a:t>Fourth Level</a:t>
            </a:r>
          </a:p>
          <a:p>
            <a:pPr lvl="2"/>
            <a:r>
              <a:rPr lang="en-US" dirty="0" smtClean="0"/>
              <a:t>Fifth Level</a:t>
            </a:r>
          </a:p>
        </p:txBody>
      </p:sp>
      <p:sp>
        <p:nvSpPr>
          <p:cNvPr id="16" name="Text Placeholder 9"/>
          <p:cNvSpPr>
            <a:spLocks noGrp="1"/>
          </p:cNvSpPr>
          <p:nvPr>
            <p:ph type="body" sz="quarter" idx="41" hasCustomPrompt="1"/>
          </p:nvPr>
        </p:nvSpPr>
        <p:spPr bwMode="gray">
          <a:xfrm>
            <a:off x="6383867" y="1715399"/>
            <a:ext cx="4969933" cy="324000"/>
          </a:xfrm>
          <a:prstGeom prst="rect">
            <a:avLst/>
          </a:prstGeom>
          <a:solidFill>
            <a:srgbClr val="005EB8"/>
          </a:solidFill>
        </p:spPr>
        <p:txBody>
          <a:bodyPr lIns="144000" tIns="36000" rIns="72000" bIns="36000" anchor="ct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kumimoji="0" lang="en-US" sz="1400" b="1" i="0" u="none" strike="noStrike" kern="1200" cap="none" spc="0" normalizeH="0" baseline="0" noProof="0">
                <a:ln>
                  <a:noFill/>
                </a:ln>
                <a:solidFill>
                  <a:sysClr val="window" lastClr="FFFFFF"/>
                </a:solidFill>
                <a:effectLst/>
                <a:uLnTx/>
                <a:uFillTx/>
                <a:latin typeface="Univers for KPMG" panose="020B0603020202020204" pitchFamily="34" charset="0"/>
                <a:ea typeface="+mn-ea"/>
                <a:cs typeface="+mn-cs"/>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smtClean="0">
                <a:ln>
                  <a:noFill/>
                </a:ln>
                <a:solidFill>
                  <a:sysClr val="window" lastClr="FFFFFF"/>
                </a:solidFill>
                <a:effectLst/>
                <a:uLnTx/>
                <a:uFillTx/>
                <a:latin typeface="Univers for KPMG" panose="020B0603020202020204" pitchFamily="34" charset="0"/>
                <a:ea typeface="+mn-ea"/>
                <a:cs typeface="+mn-cs"/>
              </a:rPr>
              <a:t>Univers</a:t>
            </a:r>
            <a:r>
              <a:rPr kumimoji="0" lang="en-US" sz="1200" b="1" i="0" u="none" strike="noStrike" kern="1200" cap="none" spc="0" normalizeH="0" baseline="0" noProof="0" dirty="0" smtClean="0">
                <a:ln>
                  <a:noFill/>
                </a:ln>
                <a:solidFill>
                  <a:sysClr val="window" lastClr="FFFFFF"/>
                </a:solidFill>
                <a:effectLst/>
                <a:uLnTx/>
                <a:uFillTx/>
                <a:latin typeface="Univers for KPMG" panose="020B0603020202020204" pitchFamily="34" charset="0"/>
                <a:ea typeface="+mn-ea"/>
                <a:cs typeface="+mn-cs"/>
              </a:rPr>
              <a:t> for KPMG Font Size 14 Bold </a:t>
            </a:r>
          </a:p>
        </p:txBody>
      </p:sp>
      <p:sp>
        <p:nvSpPr>
          <p:cNvPr id="17" name="Text Placeholder 9"/>
          <p:cNvSpPr>
            <a:spLocks noGrp="1"/>
          </p:cNvSpPr>
          <p:nvPr>
            <p:ph type="body" sz="quarter" idx="42" hasCustomPrompt="1"/>
          </p:nvPr>
        </p:nvSpPr>
        <p:spPr bwMode="gray">
          <a:xfrm>
            <a:off x="6383865" y="2171750"/>
            <a:ext cx="4969931" cy="3547849"/>
          </a:xfrm>
          <a:prstGeom prst="rect">
            <a:avLst/>
          </a:prstGeom>
        </p:spPr>
        <p:txBody>
          <a:bodyPr lIns="0" tIns="0" rIns="0" bIns="0"/>
          <a:lstStyle>
            <a:lvl1pPr marL="0" indent="0" eaLnBrk="1" hangingPunct="1">
              <a:spcAft>
                <a:spcPts val="1200"/>
              </a:spcAft>
              <a:buFontTx/>
              <a:buNone/>
              <a:defRPr lang="en-US" sz="1200" b="0" i="0" dirty="0" smtClean="0">
                <a:solidFill>
                  <a:schemeClr val="tx1"/>
                </a:solidFill>
                <a:latin typeface="Univers for KPMG" panose="020B0603020202020204" pitchFamily="34" charset="0"/>
                <a:cs typeface="Univers for KPMG Light"/>
              </a:defRPr>
            </a:lvl1pPr>
            <a:lvl2pPr marL="361950" indent="-180975" eaLnBrk="1" hangingPunct="1">
              <a:spcBef>
                <a:spcPts val="600"/>
              </a:spcBef>
              <a:spcAft>
                <a:spcPts val="1200"/>
              </a:spcAft>
              <a:buFont typeface="Arial" panose="020B0604020202020204" pitchFamily="34" charset="0"/>
              <a:buChar char="•"/>
              <a:defRPr lang="en-US" sz="1200" b="0" i="0" dirty="0" smtClean="0">
                <a:solidFill>
                  <a:schemeClr val="tx1"/>
                </a:solidFill>
                <a:latin typeface="Univers for KPMG" panose="020B0603020202020204" pitchFamily="34" charset="0"/>
                <a:cs typeface="Univers for KPMG Light"/>
              </a:defRPr>
            </a:lvl2pPr>
            <a:lvl3pPr marL="0" indent="0" eaLnBrk="1" hangingPunct="1">
              <a:spcBef>
                <a:spcPts val="600"/>
              </a:spcBef>
              <a:spcAft>
                <a:spcPts val="1200"/>
              </a:spcAft>
              <a:buFontTx/>
              <a:buNone/>
              <a:defRPr lang="en-US" sz="1200" b="0" i="0" baseline="0" dirty="0" smtClean="0">
                <a:solidFill>
                  <a:schemeClr val="tx1"/>
                </a:solidFill>
                <a:latin typeface="Univers for KPMG" panose="020B0603020202020204" pitchFamily="34" charset="0"/>
                <a:cs typeface="Univers for KPMG Light"/>
              </a:defRPr>
            </a:lvl3pPr>
            <a:lvl4pPr>
              <a:spcBef>
                <a:spcPts val="600"/>
              </a:spcBef>
              <a:defRPr sz="1200">
                <a:latin typeface="Univers for KPMG" panose="020B0603020202020204" pitchFamily="34" charset="0"/>
              </a:defRPr>
            </a:lvl4pPr>
            <a:lvl5pPr>
              <a:spcBef>
                <a:spcPts val="600"/>
              </a:spcBef>
              <a:defRPr sz="1200">
                <a:latin typeface="Univers for KPMG" panose="020B0603020202020204" pitchFamily="34" charset="0"/>
              </a:defRPr>
            </a:lvl5pPr>
            <a:lvl6pPr>
              <a:defRPr baseline="0"/>
            </a:lvl6pPr>
          </a:lstStyle>
          <a:p>
            <a:pPr lvl="0"/>
            <a:r>
              <a:rPr lang="en-US" dirty="0" smtClean="0"/>
              <a:t>Master text styles</a:t>
            </a:r>
          </a:p>
          <a:p>
            <a:pPr marL="285750" lvl="1" indent="-285750" eaLnBrk="1" hangingPunct="1">
              <a:spcBef>
                <a:spcPts val="600"/>
              </a:spcBef>
              <a:spcAft>
                <a:spcPts val="1200"/>
              </a:spcAft>
              <a:buFont typeface="Lucida Grande"/>
              <a:buChar char="—"/>
            </a:pPr>
            <a:r>
              <a:rPr lang="en-US" dirty="0" smtClean="0"/>
              <a:t>Second level</a:t>
            </a:r>
          </a:p>
          <a:p>
            <a:pPr lvl="2"/>
            <a:r>
              <a:rPr lang="en-US" dirty="0" smtClean="0"/>
              <a:t>Third level</a:t>
            </a:r>
          </a:p>
          <a:p>
            <a:pPr lvl="2"/>
            <a:r>
              <a:rPr lang="en-US" dirty="0" smtClean="0"/>
              <a:t>Fourth Level</a:t>
            </a:r>
          </a:p>
          <a:p>
            <a:pPr lvl="2"/>
            <a:r>
              <a:rPr lang="en-US" dirty="0" smtClean="0"/>
              <a:t>Fifth Level</a:t>
            </a:r>
          </a:p>
        </p:txBody>
      </p:sp>
    </p:spTree>
    <p:extLst>
      <p:ext uri="{BB962C8B-B14F-4D97-AF65-F5344CB8AC3E}">
        <p14:creationId xmlns:p14="http://schemas.microsoft.com/office/powerpoint/2010/main" val="1052876274"/>
      </p:ext>
    </p:extLst>
  </p:cSld>
  <p:clrMapOvr>
    <a:masterClrMapping/>
  </p:clrMapOvr>
  <p:extLst mod="1">
    <p:ext uri="{DCECCB84-F9BA-43D5-87BE-67443E8EF086}">
      <p15:sldGuideLst xmlns:p15="http://schemas.microsoft.com/office/powerpoint/2012/main">
        <p15:guide id="1" orient="horz" pos="1071">
          <p15:clr>
            <a:srgbClr val="FBAE40"/>
          </p15:clr>
        </p15:guide>
        <p15:guide id="2" pos="385">
          <p15:clr>
            <a:srgbClr val="FBAE40"/>
          </p15:clr>
        </p15:guide>
        <p15:guide id="3" pos="5375">
          <p15:clr>
            <a:srgbClr val="FBAE40"/>
          </p15:clr>
        </p15:guide>
        <p15:guide id="4"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234279"/>
      </p:ext>
    </p:extLst>
  </p:cSld>
  <p:clrMap bg1="lt1" tx1="dk1" bg2="lt2" tx2="dk2" accent1="accent1" accent2="accent2" accent3="accent3" accent4="accent4" accent5="accent5" accent6="accent6" hlink="hlink" folHlink="folHlink"/>
  <p:sldLayoutIdLst>
    <p:sldLayoutId id="2147483663" r:id="rId1"/>
  </p:sldLayoutIdLst>
  <p:transition spd="med">
    <p:pull/>
  </p:transition>
  <p:timing>
    <p:tnLst>
      <p:par>
        <p:cTn id="1" dur="indefinite" restart="never" nodeType="tmRoot"/>
      </p:par>
    </p:tnLst>
  </p:timing>
  <p:hf hdr="0" ftr="0" dt="0"/>
  <p:txStyles>
    <p:titleStyle>
      <a:lvl1pPr algn="l" defTabSz="914400" rtl="0" eaLnBrk="1" latinLnBrk="0" hangingPunct="1">
        <a:lnSpc>
          <a:spcPct val="70000"/>
        </a:lnSpc>
        <a:spcBef>
          <a:spcPct val="0"/>
        </a:spcBef>
        <a:buNone/>
        <a:defRPr sz="5400" kern="1200">
          <a:solidFill>
            <a:srgbClr val="002060"/>
          </a:solidFill>
          <a:latin typeface="KPMG Extralight" panose="020B0303030202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nivers for KPMG"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nivers for KPMG"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nivers for KPMG"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for KPMG"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for KPMG"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929168"/>
      </p:ext>
    </p:extLst>
  </p:cSld>
  <p:clrMap bg1="lt1" tx1="dk1" bg2="lt2" tx2="dk2" accent1="accent1" accent2="accent2" accent3="accent3" accent4="accent4" accent5="accent5" accent6="accent6" hlink="hlink" folHlink="folHlink"/>
  <p:sldLayoutIdLst>
    <p:sldLayoutId id="2147483686" r:id="rId1"/>
    <p:sldLayoutId id="2147483703" r:id="rId2"/>
    <p:sldLayoutId id="2147483695" r:id="rId3"/>
  </p:sldLayoutIdLst>
  <p:transition spd="med">
    <p:pull/>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8"/>
          <p:cNvSpPr txBox="1">
            <a:spLocks/>
          </p:cNvSpPr>
          <p:nvPr userDrawn="1"/>
        </p:nvSpPr>
        <p:spPr>
          <a:xfrm>
            <a:off x="9593225" y="6504516"/>
            <a:ext cx="1761775" cy="169334"/>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Univers LT Std 55 Roman"/>
                <a:ea typeface="Univers LT Std 55 Roman"/>
                <a:cs typeface="Univers LT Std 55 Roman"/>
                <a:sym typeface="Univers LT Std 55 Roma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sz="1800">
                <a:solidFill>
                  <a:srgbClr val="000000"/>
                </a:solidFill>
              </a:defRPr>
            </a:pPr>
            <a:fld id="{86CB4B4D-7CA3-9044-876B-883B54F8677D}" type="slidenum">
              <a:rPr lang="en-US" sz="1800" smtClean="0">
                <a:solidFill>
                  <a:prstClr val="black"/>
                </a:solidFill>
                <a:latin typeface="Univers for KPMG" panose="020B0603020202020204" pitchFamily="34" charset="0"/>
                <a:ea typeface="Univers for KPMG Light"/>
                <a:cs typeface="Univers for KPMG Light"/>
              </a:rPr>
              <a:pPr algn="r" defTabSz="914400">
                <a:defRPr sz="1800">
                  <a:solidFill>
                    <a:srgbClr val="000000"/>
                  </a:solidFill>
                </a:defRPr>
              </a:pPr>
              <a:t>‹#›</a:t>
            </a:fld>
            <a:endParaRPr lang="en-US" sz="1800" dirty="0">
              <a:solidFill>
                <a:prstClr val="black"/>
              </a:solidFill>
              <a:latin typeface="Univers for KPMG" panose="020B0603020202020204" pitchFamily="34" charset="0"/>
              <a:ea typeface="Univers for KPMG Light"/>
              <a:cs typeface="Univers for KPMG Light"/>
            </a:endParaRPr>
          </a:p>
        </p:txBody>
      </p:sp>
      <p:cxnSp>
        <p:nvCxnSpPr>
          <p:cNvPr id="12" name="Straight Connector 11"/>
          <p:cNvCxnSpPr/>
          <p:nvPr userDrawn="1"/>
        </p:nvCxnSpPr>
        <p:spPr>
          <a:xfrm>
            <a:off x="838199" y="6412171"/>
            <a:ext cx="10516800" cy="0"/>
          </a:xfrm>
          <a:prstGeom prst="line">
            <a:avLst/>
          </a:prstGeom>
          <a:ln>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3990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ec-wncw@gujarat.gov.in" TargetMode="External"/><Relationship Id="rId2" Type="http://schemas.openxmlformats.org/officeDocument/2006/relationships/hyperlink" Target="mailto:sjhaider@gmail.com" TargetMode="External"/><Relationship Id="rId1" Type="http://schemas.openxmlformats.org/officeDocument/2006/relationships/slideLayout" Target="../slideLayouts/slideLayout2.xml"/><Relationship Id="rId4" Type="http://schemas.openxmlformats.org/officeDocument/2006/relationships/hyperlink" Target="mailto:commi-geomine@gujarat.gov.i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echfwd@gujarat.gov.in" TargetMode="External"/><Relationship Id="rId2" Type="http://schemas.openxmlformats.org/officeDocument/2006/relationships/hyperlink" Target="mailto:sec-hn-urban@gujarat.gov.in" TargetMode="External"/><Relationship Id="rId1" Type="http://schemas.openxmlformats.org/officeDocument/2006/relationships/slideLayout" Target="../slideLayouts/slideLayout2.xml"/><Relationship Id="rId4" Type="http://schemas.openxmlformats.org/officeDocument/2006/relationships/hyperlink" Target="mailto:msgpcb@gmail.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ecfcs@gujarat.gov.in" TargetMode="External"/><Relationship Id="rId2" Type="http://schemas.openxmlformats.org/officeDocument/2006/relationships/hyperlink" Target="mailto:apstocm@gujarat.gov.i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jetairways.com/EN/IN/Home.aspx" TargetMode="External"/><Relationship Id="rId2" Type="http://schemas.openxmlformats.org/officeDocument/2006/relationships/hyperlink" Target="http://www.emirates.com/SessionHandler.aspx?pageurl=/IBE.aspx&amp;pub=/in/English&amp;section=IBE&amp;j=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airindia.i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10294028" y="191776"/>
            <a:ext cx="0" cy="86400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961" y="128476"/>
            <a:ext cx="1763492" cy="92539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23405"/>
          <a:stretch/>
        </p:blipFill>
        <p:spPr>
          <a:xfrm>
            <a:off x="0" y="-1"/>
            <a:ext cx="12192000" cy="6858001"/>
          </a:xfrm>
          <a:prstGeom prst="rect">
            <a:avLst/>
          </a:prstGeom>
        </p:spPr>
      </p:pic>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729779" y="128476"/>
            <a:ext cx="2176832" cy="139965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0767" y="4716379"/>
            <a:ext cx="4241238" cy="1927836"/>
          </a:xfrm>
          <a:prstGeom prst="rect">
            <a:avLst/>
          </a:prstGeom>
        </p:spPr>
      </p:pic>
      <p:sp>
        <p:nvSpPr>
          <p:cNvPr id="15" name="Title 17"/>
          <p:cNvSpPr txBox="1">
            <a:spLocks/>
          </p:cNvSpPr>
          <p:nvPr/>
        </p:nvSpPr>
        <p:spPr>
          <a:xfrm>
            <a:off x="208656" y="2139210"/>
            <a:ext cx="12304417" cy="7449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smtClean="0">
                <a:solidFill>
                  <a:schemeClr val="bg1"/>
                </a:solidFill>
                <a:latin typeface="Cambria" panose="02040503050406030204" pitchFamily="18" charset="0"/>
              </a:rPr>
              <a:t>Briefing to Missions</a:t>
            </a:r>
          </a:p>
          <a:p>
            <a:pPr>
              <a:lnSpc>
                <a:spcPct val="100000"/>
              </a:lnSpc>
            </a:pPr>
            <a:r>
              <a:rPr lang="en-US" b="1" dirty="0" smtClean="0">
                <a:solidFill>
                  <a:schemeClr val="bg1"/>
                </a:solidFill>
                <a:latin typeface="Cambria" panose="02040503050406030204" pitchFamily="18" charset="0"/>
              </a:rPr>
              <a:t>Vibrant Gujarat Global Summit 2017</a:t>
            </a:r>
            <a:endParaRPr lang="en-US" b="1" u="sng" dirty="0" smtClean="0">
              <a:solidFill>
                <a:schemeClr val="bg1"/>
              </a:solidFill>
              <a:latin typeface="Cambria" panose="02040503050406030204" pitchFamily="18" charset="0"/>
            </a:endParaRPr>
          </a:p>
        </p:txBody>
      </p:sp>
    </p:spTree>
    <p:extLst>
      <p:ext uri="{BB962C8B-B14F-4D97-AF65-F5344CB8AC3E}">
        <p14:creationId xmlns:p14="http://schemas.microsoft.com/office/powerpoint/2010/main" val="2986392649"/>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28700" y="104546"/>
            <a:ext cx="9572625"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Venue Layout – Country Seminar &amp; Country Business Centers </a:t>
            </a:r>
            <a:endParaRPr lang="en-US" b="1" dirty="0" smtClean="0">
              <a:solidFill>
                <a:schemeClr val="accent2">
                  <a:lumMod val="75000"/>
                </a:schemeClr>
              </a:solidFill>
              <a:latin typeface="Cambria" panose="02040503050406030204" pitchFamily="18" charset="0"/>
            </a:endParaRPr>
          </a:p>
        </p:txBody>
      </p:sp>
      <p:pic>
        <p:nvPicPr>
          <p:cNvPr id="3" name="Picture 2"/>
          <p:cNvPicPr>
            <a:picLocks noChangeAspect="1"/>
          </p:cNvPicPr>
          <p:nvPr/>
        </p:nvPicPr>
        <p:blipFill rotWithShape="1">
          <a:blip r:embed="rId2"/>
          <a:srcRect l="9077" t="21094" r="17351" b="5664"/>
          <a:stretch/>
        </p:blipFill>
        <p:spPr>
          <a:xfrm>
            <a:off x="142875" y="1400176"/>
            <a:ext cx="7351775" cy="4114800"/>
          </a:xfrm>
          <a:prstGeom prst="rect">
            <a:avLst/>
          </a:prstGeom>
        </p:spPr>
      </p:pic>
      <p:sp>
        <p:nvSpPr>
          <p:cNvPr id="5" name="TextBox 4"/>
          <p:cNvSpPr txBox="1"/>
          <p:nvPr/>
        </p:nvSpPr>
        <p:spPr>
          <a:xfrm>
            <a:off x="7658101" y="1400176"/>
            <a:ext cx="3957638" cy="4524315"/>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smtClean="0">
                <a:latin typeface="Cambria" panose="02040503050406030204" pitchFamily="18" charset="0"/>
              </a:rPr>
              <a:t>LG 6 – Australia</a:t>
            </a:r>
          </a:p>
          <a:p>
            <a:pPr marL="342900" indent="-342900" algn="just">
              <a:buFont typeface="Arial" panose="020B0604020202020204" pitchFamily="34" charset="0"/>
              <a:buChar char="•"/>
            </a:pPr>
            <a:r>
              <a:rPr lang="en-US" sz="2400" dirty="0" smtClean="0">
                <a:latin typeface="Cambria" panose="02040503050406030204" pitchFamily="18" charset="0"/>
              </a:rPr>
              <a:t>LG 7 – Canada</a:t>
            </a:r>
          </a:p>
          <a:p>
            <a:pPr marL="342900" indent="-342900" algn="just">
              <a:buFont typeface="Arial" panose="020B0604020202020204" pitchFamily="34" charset="0"/>
              <a:buChar char="•"/>
            </a:pPr>
            <a:r>
              <a:rPr lang="en-US" sz="2400" dirty="0" smtClean="0">
                <a:latin typeface="Cambria" panose="02040503050406030204" pitchFamily="18" charset="0"/>
              </a:rPr>
              <a:t>LG 8 – Denmark</a:t>
            </a:r>
          </a:p>
          <a:p>
            <a:pPr marL="342900" indent="-342900" algn="just">
              <a:buFont typeface="Arial" panose="020B0604020202020204" pitchFamily="34" charset="0"/>
              <a:buChar char="•"/>
            </a:pPr>
            <a:r>
              <a:rPr lang="en-US" sz="2400" dirty="0" smtClean="0">
                <a:latin typeface="Cambria" panose="02040503050406030204" pitchFamily="18" charset="0"/>
              </a:rPr>
              <a:t>LG 9 – France</a:t>
            </a:r>
          </a:p>
          <a:p>
            <a:pPr marL="342900" indent="-342900" algn="just">
              <a:buFont typeface="Arial" panose="020B0604020202020204" pitchFamily="34" charset="0"/>
              <a:buChar char="•"/>
            </a:pPr>
            <a:r>
              <a:rPr lang="en-US" sz="2400" dirty="0" smtClean="0">
                <a:latin typeface="Cambria" panose="02040503050406030204" pitchFamily="18" charset="0"/>
              </a:rPr>
              <a:t>LG 10 – Japan</a:t>
            </a:r>
          </a:p>
          <a:p>
            <a:pPr marL="342900" indent="-342900" algn="just">
              <a:buFont typeface="Arial" panose="020B0604020202020204" pitchFamily="34" charset="0"/>
              <a:buChar char="•"/>
            </a:pPr>
            <a:r>
              <a:rPr lang="en-US" sz="2400" dirty="0" smtClean="0">
                <a:latin typeface="Cambria" panose="02040503050406030204" pitchFamily="18" charset="0"/>
              </a:rPr>
              <a:t>LG 11 – The Netherlands</a:t>
            </a:r>
          </a:p>
          <a:p>
            <a:pPr marL="342900" indent="-342900" algn="just">
              <a:buFont typeface="Arial" panose="020B0604020202020204" pitchFamily="34" charset="0"/>
              <a:buChar char="•"/>
            </a:pPr>
            <a:r>
              <a:rPr lang="en-US" sz="2400" dirty="0" smtClean="0">
                <a:latin typeface="Cambria" panose="02040503050406030204" pitchFamily="18" charset="0"/>
              </a:rPr>
              <a:t>LG 12 – Poland</a:t>
            </a:r>
          </a:p>
          <a:p>
            <a:pPr marL="342900" indent="-342900" algn="just">
              <a:buFont typeface="Arial" panose="020B0604020202020204" pitchFamily="34" charset="0"/>
              <a:buChar char="•"/>
            </a:pPr>
            <a:r>
              <a:rPr lang="en-US" sz="2400" dirty="0" smtClean="0">
                <a:latin typeface="Cambria" panose="02040503050406030204" pitchFamily="18" charset="0"/>
              </a:rPr>
              <a:t>LG 13 – Singapore</a:t>
            </a:r>
          </a:p>
          <a:p>
            <a:pPr marL="342900" indent="-342900" algn="just">
              <a:buFont typeface="Arial" panose="020B0604020202020204" pitchFamily="34" charset="0"/>
              <a:buChar char="•"/>
            </a:pPr>
            <a:r>
              <a:rPr lang="en-US" sz="2400" dirty="0" smtClean="0">
                <a:latin typeface="Cambria" panose="02040503050406030204" pitchFamily="18" charset="0"/>
              </a:rPr>
              <a:t>LG 14 – Sweden</a:t>
            </a:r>
          </a:p>
          <a:p>
            <a:pPr marL="342900" indent="-342900" algn="just">
              <a:buFont typeface="Arial" panose="020B0604020202020204" pitchFamily="34" charset="0"/>
              <a:buChar char="•"/>
            </a:pPr>
            <a:r>
              <a:rPr lang="en-US" sz="2400" dirty="0" smtClean="0">
                <a:latin typeface="Cambria" panose="02040503050406030204" pitchFamily="18" charset="0"/>
              </a:rPr>
              <a:t>LG 15 – UAE</a:t>
            </a:r>
          </a:p>
          <a:p>
            <a:pPr marL="342900" indent="-342900" algn="just">
              <a:buFont typeface="Arial" panose="020B0604020202020204" pitchFamily="34" charset="0"/>
              <a:buChar char="•"/>
            </a:pPr>
            <a:r>
              <a:rPr lang="en-US" sz="2400" dirty="0" smtClean="0">
                <a:latin typeface="Cambria" panose="02040503050406030204" pitchFamily="18" charset="0"/>
              </a:rPr>
              <a:t>LG 16 – UK</a:t>
            </a:r>
          </a:p>
          <a:p>
            <a:pPr marL="342900" indent="-342900" algn="just">
              <a:buFont typeface="Arial" panose="020B0604020202020204" pitchFamily="34" charset="0"/>
              <a:buChar char="•"/>
            </a:pPr>
            <a:r>
              <a:rPr lang="en-US" sz="2400" dirty="0" smtClean="0">
                <a:latin typeface="Cambria" panose="02040503050406030204" pitchFamily="18" charset="0"/>
              </a:rPr>
              <a:t>LG 17 - USA</a:t>
            </a:r>
          </a:p>
        </p:txBody>
      </p:sp>
    </p:spTree>
    <p:extLst>
      <p:ext uri="{BB962C8B-B14F-4D97-AF65-F5344CB8AC3E}">
        <p14:creationId xmlns:p14="http://schemas.microsoft.com/office/powerpoint/2010/main" val="2676216980"/>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43691" y="269438"/>
            <a:ext cx="9572625"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Facilities for Dignitaries</a:t>
            </a:r>
            <a:endParaRPr lang="en-US" b="1" dirty="0" smtClean="0">
              <a:solidFill>
                <a:schemeClr val="accent2">
                  <a:lumMod val="75000"/>
                </a:schemeClr>
              </a:solidFill>
              <a:latin typeface="Cambria" panose="02040503050406030204" pitchFamily="18" charset="0"/>
            </a:endParaRPr>
          </a:p>
        </p:txBody>
      </p:sp>
      <p:sp>
        <p:nvSpPr>
          <p:cNvPr id="2" name="TextBox 1"/>
          <p:cNvSpPr txBox="1"/>
          <p:nvPr/>
        </p:nvSpPr>
        <p:spPr>
          <a:xfrm>
            <a:off x="629587" y="1528997"/>
            <a:ext cx="10672997"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Cambria" panose="02040503050406030204" pitchFamily="18" charset="0"/>
              </a:rPr>
              <a:t>Dignitaries will be provided with lounge facility at Mahatma </a:t>
            </a:r>
            <a:r>
              <a:rPr lang="en-US" sz="3200" dirty="0" err="1" smtClean="0">
                <a:latin typeface="Cambria" panose="02040503050406030204" pitchFamily="18" charset="0"/>
              </a:rPr>
              <a:t>Mandir</a:t>
            </a:r>
            <a:endParaRPr lang="en-US" sz="3200" dirty="0" smtClean="0">
              <a:latin typeface="Cambria" panose="02040503050406030204" pitchFamily="18" charset="0"/>
            </a:endParaRPr>
          </a:p>
          <a:p>
            <a:pPr marL="285750" indent="-285750">
              <a:buFont typeface="Arial" panose="020B0604020202020204" pitchFamily="34" charset="0"/>
              <a:buChar char="•"/>
            </a:pPr>
            <a:endParaRPr lang="en-US" sz="3200" dirty="0">
              <a:latin typeface="Cambria" panose="02040503050406030204" pitchFamily="18" charset="0"/>
            </a:endParaRPr>
          </a:p>
          <a:p>
            <a:pPr marL="285750" indent="-285750">
              <a:buFont typeface="Arial" panose="020B0604020202020204" pitchFamily="34" charset="0"/>
              <a:buChar char="•"/>
            </a:pPr>
            <a:r>
              <a:rPr lang="en-US" sz="3200" dirty="0" smtClean="0">
                <a:latin typeface="Cambria" panose="02040503050406030204" pitchFamily="18" charset="0"/>
              </a:rPr>
              <a:t>Facilitation for One-on-One meetings</a:t>
            </a:r>
          </a:p>
          <a:p>
            <a:pPr marL="285750" indent="-285750">
              <a:buFont typeface="Arial" panose="020B0604020202020204" pitchFamily="34" charset="0"/>
              <a:buChar char="•"/>
            </a:pPr>
            <a:endParaRPr lang="en-US" sz="3200" dirty="0">
              <a:latin typeface="Cambria" panose="02040503050406030204" pitchFamily="18" charset="0"/>
            </a:endParaRPr>
          </a:p>
          <a:p>
            <a:pPr marL="285750" indent="-285750">
              <a:buFont typeface="Arial" panose="020B0604020202020204" pitchFamily="34" charset="0"/>
              <a:buChar char="•"/>
            </a:pPr>
            <a:r>
              <a:rPr lang="en-US" sz="3200" dirty="0" smtClean="0">
                <a:latin typeface="Cambria" panose="02040503050406030204" pitchFamily="18" charset="0"/>
              </a:rPr>
              <a:t>Facilitation for local sight seeing, educational institutions, industrial complexes</a:t>
            </a:r>
          </a:p>
          <a:p>
            <a:pPr marL="285750" indent="-285750">
              <a:buFont typeface="Arial" panose="020B0604020202020204" pitchFamily="34" charset="0"/>
              <a:buChar char="•"/>
            </a:pPr>
            <a:endParaRPr lang="en-US" sz="3200" dirty="0">
              <a:latin typeface="Cambria" panose="02040503050406030204" pitchFamily="18" charset="0"/>
            </a:endParaRPr>
          </a:p>
          <a:p>
            <a:pPr marL="285750" indent="-285750">
              <a:buFont typeface="Arial" panose="020B0604020202020204" pitchFamily="34" charset="0"/>
              <a:buChar char="•"/>
            </a:pPr>
            <a:r>
              <a:rPr lang="en-US" sz="3200" dirty="0" smtClean="0">
                <a:latin typeface="Cambria" panose="02040503050406030204" pitchFamily="18" charset="0"/>
              </a:rPr>
              <a:t>Connecting with local business and industry</a:t>
            </a:r>
          </a:p>
          <a:p>
            <a:pPr marL="285750" indent="-285750">
              <a:buFont typeface="Arial" panose="020B0604020202020204" pitchFamily="34" charset="0"/>
              <a:buChar char="•"/>
            </a:pPr>
            <a:endParaRPr lang="en-US" sz="3200" dirty="0">
              <a:latin typeface="Cambria" panose="02040503050406030204" pitchFamily="18" charset="0"/>
            </a:endParaRPr>
          </a:p>
        </p:txBody>
      </p:sp>
    </p:spTree>
    <p:extLst>
      <p:ext uri="{BB962C8B-B14F-4D97-AF65-F5344CB8AC3E}">
        <p14:creationId xmlns:p14="http://schemas.microsoft.com/office/powerpoint/2010/main" val="1311347703"/>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Vibrant Gujarat Global Trade Show</a:t>
            </a:r>
            <a:endParaRPr lang="en-US" b="1" dirty="0" smtClean="0">
              <a:solidFill>
                <a:schemeClr val="accent2">
                  <a:lumMod val="75000"/>
                </a:schemeClr>
              </a:solidFill>
              <a:latin typeface="Cambria" panose="02040503050406030204" pitchFamily="18" charset="0"/>
            </a:endParaRPr>
          </a:p>
        </p:txBody>
      </p:sp>
      <p:pic>
        <p:nvPicPr>
          <p:cNvPr id="4" name="Picture 3"/>
          <p:cNvPicPr>
            <a:picLocks noChangeAspect="1"/>
          </p:cNvPicPr>
          <p:nvPr/>
        </p:nvPicPr>
        <p:blipFill rotWithShape="1">
          <a:blip r:embed="rId2"/>
          <a:srcRect l="19619" t="73464" r="20754" b="11642"/>
          <a:stretch/>
        </p:blipFill>
        <p:spPr>
          <a:xfrm>
            <a:off x="2914651" y="5115848"/>
            <a:ext cx="5900738" cy="828676"/>
          </a:xfrm>
          <a:prstGeom prst="rect">
            <a:avLst/>
          </a:prstGeom>
          <a:solidFill>
            <a:srgbClr val="B8E8F8"/>
          </a:solidFill>
        </p:spPr>
      </p:pic>
      <p:pic>
        <p:nvPicPr>
          <p:cNvPr id="5" name="Picture 4"/>
          <p:cNvPicPr>
            <a:picLocks noChangeAspect="1"/>
          </p:cNvPicPr>
          <p:nvPr/>
        </p:nvPicPr>
        <p:blipFill rotWithShape="1">
          <a:blip r:embed="rId3"/>
          <a:srcRect l="50964" t="29216" r="6869" b="24010"/>
          <a:stretch/>
        </p:blipFill>
        <p:spPr>
          <a:xfrm>
            <a:off x="3121820" y="1582709"/>
            <a:ext cx="5486400" cy="3421626"/>
          </a:xfrm>
          <a:prstGeom prst="rect">
            <a:avLst/>
          </a:prstGeom>
        </p:spPr>
      </p:pic>
    </p:spTree>
    <p:extLst>
      <p:ext uri="{BB962C8B-B14F-4D97-AF65-F5344CB8AC3E}">
        <p14:creationId xmlns:p14="http://schemas.microsoft.com/office/powerpoint/2010/main" val="1691735484"/>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Highlights of Mega Exhibition</a:t>
            </a:r>
            <a:endParaRPr lang="en-US" b="1" dirty="0" smtClean="0">
              <a:solidFill>
                <a:schemeClr val="accent2">
                  <a:lumMod val="75000"/>
                </a:schemeClr>
              </a:solidFill>
              <a:latin typeface="Cambria" panose="02040503050406030204" pitchFamily="18" charset="0"/>
            </a:endParaRPr>
          </a:p>
        </p:txBody>
      </p:sp>
      <p:pic>
        <p:nvPicPr>
          <p:cNvPr id="6" name="Picture 5"/>
          <p:cNvPicPr>
            <a:picLocks noChangeAspect="1"/>
          </p:cNvPicPr>
          <p:nvPr/>
        </p:nvPicPr>
        <p:blipFill rotWithShape="1">
          <a:blip r:embed="rId2"/>
          <a:srcRect l="5255" t="16572" r="4085" b="19063"/>
          <a:stretch/>
        </p:blipFill>
        <p:spPr>
          <a:xfrm>
            <a:off x="170363" y="1356115"/>
            <a:ext cx="11795760" cy="5066190"/>
          </a:xfrm>
          <a:prstGeom prst="rect">
            <a:avLst/>
          </a:prstGeom>
        </p:spPr>
      </p:pic>
    </p:spTree>
    <p:extLst>
      <p:ext uri="{BB962C8B-B14F-4D97-AF65-F5344CB8AC3E}">
        <p14:creationId xmlns:p14="http://schemas.microsoft.com/office/powerpoint/2010/main" val="91940545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Layout – Country Pavilion</a:t>
            </a:r>
            <a:endParaRPr lang="en-US" b="1" dirty="0" smtClean="0">
              <a:solidFill>
                <a:schemeClr val="accent2">
                  <a:lumMod val="75000"/>
                </a:schemeClr>
              </a:solidFill>
              <a:latin typeface="Cambria" panose="02040503050406030204" pitchFamily="18" charset="0"/>
            </a:endParaRPr>
          </a:p>
        </p:txBody>
      </p:sp>
      <p:pic>
        <p:nvPicPr>
          <p:cNvPr id="2" name="Picture 1"/>
          <p:cNvPicPr>
            <a:picLocks noChangeAspect="1"/>
          </p:cNvPicPr>
          <p:nvPr/>
        </p:nvPicPr>
        <p:blipFill rotWithShape="1">
          <a:blip r:embed="rId2"/>
          <a:srcRect l="32687" t="15429" r="32723" b="12109"/>
          <a:stretch/>
        </p:blipFill>
        <p:spPr>
          <a:xfrm>
            <a:off x="971550" y="882953"/>
            <a:ext cx="4972050" cy="5855971"/>
          </a:xfrm>
          <a:prstGeom prst="rect">
            <a:avLst/>
          </a:prstGeom>
        </p:spPr>
      </p:pic>
      <p:sp>
        <p:nvSpPr>
          <p:cNvPr id="5" name="TextBox 4"/>
          <p:cNvSpPr txBox="1"/>
          <p:nvPr/>
        </p:nvSpPr>
        <p:spPr>
          <a:xfrm>
            <a:off x="6129338" y="882953"/>
            <a:ext cx="5029426"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Cambria" panose="02040503050406030204" pitchFamily="18" charset="0"/>
              </a:rPr>
              <a:t>Countries participating:</a:t>
            </a:r>
          </a:p>
          <a:p>
            <a:pPr marL="742950" lvl="1" indent="-285750">
              <a:buFont typeface="Arial" panose="020B0604020202020204" pitchFamily="34" charset="0"/>
              <a:buChar char="•"/>
            </a:pPr>
            <a:r>
              <a:rPr lang="en-US" sz="2400" dirty="0" smtClean="0">
                <a:latin typeface="Cambria" panose="02040503050406030204" pitchFamily="18" charset="0"/>
              </a:rPr>
              <a:t>Japan</a:t>
            </a:r>
          </a:p>
          <a:p>
            <a:pPr marL="742950" lvl="1" indent="-285750">
              <a:buFont typeface="Arial" panose="020B0604020202020204" pitchFamily="34" charset="0"/>
              <a:buChar char="•"/>
            </a:pPr>
            <a:r>
              <a:rPr lang="en-US" sz="2400" dirty="0" smtClean="0">
                <a:latin typeface="Cambria" panose="02040503050406030204" pitchFamily="18" charset="0"/>
              </a:rPr>
              <a:t>France</a:t>
            </a:r>
          </a:p>
          <a:p>
            <a:pPr marL="742950" lvl="1" indent="-285750">
              <a:buFont typeface="Arial" panose="020B0604020202020204" pitchFamily="34" charset="0"/>
              <a:buChar char="•"/>
            </a:pPr>
            <a:r>
              <a:rPr lang="en-US" sz="2400" dirty="0" smtClean="0">
                <a:latin typeface="Cambria" panose="02040503050406030204" pitchFamily="18" charset="0"/>
              </a:rPr>
              <a:t>Sweden</a:t>
            </a:r>
          </a:p>
          <a:p>
            <a:pPr marL="742950" lvl="1" indent="-285750">
              <a:buFont typeface="Arial" panose="020B0604020202020204" pitchFamily="34" charset="0"/>
              <a:buChar char="•"/>
            </a:pPr>
            <a:r>
              <a:rPr lang="en-US" sz="2400" dirty="0" smtClean="0">
                <a:latin typeface="Cambria" panose="02040503050406030204" pitchFamily="18" charset="0"/>
              </a:rPr>
              <a:t>Thailand</a:t>
            </a:r>
          </a:p>
          <a:p>
            <a:pPr marL="742950" lvl="1" indent="-285750">
              <a:buFont typeface="Arial" panose="020B0604020202020204" pitchFamily="34" charset="0"/>
              <a:buChar char="•"/>
            </a:pPr>
            <a:r>
              <a:rPr lang="en-US" sz="2400" dirty="0" smtClean="0">
                <a:latin typeface="Cambria" panose="02040503050406030204" pitchFamily="18" charset="0"/>
              </a:rPr>
              <a:t>Australia</a:t>
            </a:r>
          </a:p>
          <a:p>
            <a:pPr marL="742950" lvl="1" indent="-285750">
              <a:buFont typeface="Arial" panose="020B0604020202020204" pitchFamily="34" charset="0"/>
              <a:buChar char="•"/>
            </a:pPr>
            <a:r>
              <a:rPr lang="en-US" sz="2400" dirty="0" smtClean="0">
                <a:latin typeface="Cambria" panose="02040503050406030204" pitchFamily="18" charset="0"/>
              </a:rPr>
              <a:t>Poland</a:t>
            </a:r>
          </a:p>
          <a:p>
            <a:pPr marL="742950" lvl="1" indent="-285750">
              <a:buFont typeface="Arial" panose="020B0604020202020204" pitchFamily="34" charset="0"/>
              <a:buChar char="•"/>
            </a:pPr>
            <a:r>
              <a:rPr lang="en-US" sz="2400" dirty="0" smtClean="0">
                <a:latin typeface="Cambria" panose="02040503050406030204" pitchFamily="18" charset="0"/>
              </a:rPr>
              <a:t>The Netherlands</a:t>
            </a:r>
          </a:p>
          <a:p>
            <a:pPr marL="742950" lvl="1" indent="-285750">
              <a:buFont typeface="Arial" panose="020B0604020202020204" pitchFamily="34" charset="0"/>
              <a:buChar char="•"/>
            </a:pPr>
            <a:r>
              <a:rPr lang="en-US" sz="2400" dirty="0" smtClean="0">
                <a:latin typeface="Cambria" panose="02040503050406030204" pitchFamily="18" charset="0"/>
              </a:rPr>
              <a:t>United Kingdom</a:t>
            </a:r>
          </a:p>
          <a:p>
            <a:pPr marL="742950" lvl="1" indent="-285750">
              <a:buFont typeface="Arial" panose="020B0604020202020204" pitchFamily="34" charset="0"/>
              <a:buChar char="•"/>
            </a:pPr>
            <a:r>
              <a:rPr lang="en-US" sz="2400" dirty="0" smtClean="0">
                <a:latin typeface="Cambria" panose="02040503050406030204" pitchFamily="18" charset="0"/>
              </a:rPr>
              <a:t>Denmark</a:t>
            </a:r>
          </a:p>
          <a:p>
            <a:pPr marL="742950" lvl="1" indent="-285750">
              <a:buFont typeface="Arial" panose="020B0604020202020204" pitchFamily="34" charset="0"/>
              <a:buChar char="•"/>
            </a:pPr>
            <a:r>
              <a:rPr lang="en-US" sz="2400" dirty="0" smtClean="0">
                <a:latin typeface="Cambria" panose="02040503050406030204" pitchFamily="18" charset="0"/>
              </a:rPr>
              <a:t>Canada</a:t>
            </a:r>
          </a:p>
          <a:p>
            <a:pPr marL="742950" lvl="1" indent="-285750">
              <a:buFont typeface="Arial" panose="020B0604020202020204" pitchFamily="34" charset="0"/>
              <a:buChar char="•"/>
            </a:pPr>
            <a:r>
              <a:rPr lang="en-US" sz="2400" dirty="0" smtClean="0">
                <a:latin typeface="Cambria" panose="02040503050406030204" pitchFamily="18" charset="0"/>
              </a:rPr>
              <a:t>UAE</a:t>
            </a:r>
          </a:p>
          <a:p>
            <a:pPr marL="742950" lvl="1" indent="-285750">
              <a:buFont typeface="Arial" panose="020B0604020202020204" pitchFamily="34" charset="0"/>
              <a:buChar char="•"/>
            </a:pPr>
            <a:r>
              <a:rPr lang="en-US" sz="2400" dirty="0" smtClean="0">
                <a:latin typeface="Cambria" panose="02040503050406030204" pitchFamily="18" charset="0"/>
              </a:rPr>
              <a:t>Singapore</a:t>
            </a:r>
          </a:p>
          <a:p>
            <a:pPr marL="742950" lvl="1" indent="-285750">
              <a:buFont typeface="Arial" panose="020B0604020202020204" pitchFamily="34" charset="0"/>
              <a:buChar char="•"/>
            </a:pPr>
            <a:r>
              <a:rPr lang="en-US" sz="2400" dirty="0" smtClean="0">
                <a:latin typeface="Cambria" panose="02040503050406030204" pitchFamily="18" charset="0"/>
              </a:rPr>
              <a:t>USA</a:t>
            </a:r>
          </a:p>
          <a:p>
            <a:endParaRPr lang="en-US" sz="2400" dirty="0">
              <a:latin typeface="Cambria" panose="02040503050406030204" pitchFamily="18" charset="0"/>
            </a:endParaRPr>
          </a:p>
        </p:txBody>
      </p:sp>
    </p:spTree>
    <p:extLst>
      <p:ext uri="{BB962C8B-B14F-4D97-AF65-F5344CB8AC3E}">
        <p14:creationId xmlns:p14="http://schemas.microsoft.com/office/powerpoint/2010/main" val="3865691711"/>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Country Seminars - Schedule</a:t>
            </a:r>
            <a:endParaRPr lang="en-US" b="1" dirty="0" smtClean="0">
              <a:solidFill>
                <a:schemeClr val="accent2">
                  <a:lumMod val="75000"/>
                </a:schemeClr>
              </a:solidFill>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6863104"/>
              </p:ext>
            </p:extLst>
          </p:nvPr>
        </p:nvGraphicFramePr>
        <p:xfrm>
          <a:off x="1089024" y="1054404"/>
          <a:ext cx="9855202" cy="5603575"/>
        </p:xfrm>
        <a:graphic>
          <a:graphicData uri="http://schemas.openxmlformats.org/drawingml/2006/table">
            <a:tbl>
              <a:tblPr firstRow="1" firstCol="1" bandRow="1" bandCol="1">
                <a:tableStyleId>{69012ECD-51FC-41F1-AA8D-1B2483CD663E}</a:tableStyleId>
              </a:tblPr>
              <a:tblGrid>
                <a:gridCol w="3603443">
                  <a:extLst>
                    <a:ext uri="{9D8B030D-6E8A-4147-A177-3AD203B41FA5}">
                      <a16:colId xmlns="" xmlns:a16="http://schemas.microsoft.com/office/drawing/2014/main" val="20000"/>
                    </a:ext>
                  </a:extLst>
                </a:gridCol>
                <a:gridCol w="3551420">
                  <a:extLst>
                    <a:ext uri="{9D8B030D-6E8A-4147-A177-3AD203B41FA5}">
                      <a16:colId xmlns="" xmlns:a16="http://schemas.microsoft.com/office/drawing/2014/main" val="20001"/>
                    </a:ext>
                  </a:extLst>
                </a:gridCol>
                <a:gridCol w="2700339">
                  <a:extLst>
                    <a:ext uri="{9D8B030D-6E8A-4147-A177-3AD203B41FA5}">
                      <a16:colId xmlns="" xmlns:a16="http://schemas.microsoft.com/office/drawing/2014/main" val="20002"/>
                    </a:ext>
                  </a:extLst>
                </a:gridCol>
              </a:tblGrid>
              <a:tr h="294925">
                <a:tc>
                  <a:txBody>
                    <a:bodyPr/>
                    <a:lstStyle/>
                    <a:p>
                      <a:pPr marL="457200" marR="0" algn="ctr">
                        <a:lnSpc>
                          <a:spcPct val="107000"/>
                        </a:lnSpc>
                        <a:spcBef>
                          <a:spcPts val="0"/>
                        </a:spcBef>
                        <a:spcAft>
                          <a:spcPts val="0"/>
                        </a:spcAft>
                      </a:pPr>
                      <a:r>
                        <a:rPr lang="en-US" sz="1800" dirty="0" smtClean="0">
                          <a:effectLst/>
                          <a:latin typeface="Cambria" panose="02040503050406030204" pitchFamily="18" charset="0"/>
                        </a:rPr>
                        <a:t>Date</a:t>
                      </a:r>
                      <a:r>
                        <a:rPr lang="en-US" sz="1800" baseline="0" dirty="0" smtClean="0">
                          <a:effectLst/>
                          <a:latin typeface="Cambria" panose="02040503050406030204" pitchFamily="18" charset="0"/>
                        </a:rPr>
                        <a:t> &amp; Time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kern="1200" dirty="0" smtClean="0">
                          <a:effectLst/>
                          <a:latin typeface="Cambria" panose="02040503050406030204" pitchFamily="18" charset="0"/>
                        </a:rPr>
                        <a:t>Hall Name (Capacity</a:t>
                      </a:r>
                      <a:r>
                        <a:rPr lang="en-US" sz="1800" kern="1200" baseline="0" dirty="0" smtClean="0">
                          <a:effectLst/>
                          <a:latin typeface="Cambria" panose="02040503050406030204" pitchFamily="18" charset="0"/>
                        </a:rPr>
                        <a:t> – persons)</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smtClean="0">
                          <a:effectLst/>
                          <a:latin typeface="Cambria" panose="02040503050406030204" pitchFamily="18" charset="0"/>
                        </a:rPr>
                        <a:t>Country</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925">
                <a:tc rowSpan="6">
                  <a:txBody>
                    <a:bodyPr/>
                    <a:lstStyle/>
                    <a:p>
                      <a:pPr marL="457200" marR="0" algn="ctr">
                        <a:lnSpc>
                          <a:spcPct val="107000"/>
                        </a:lnSpc>
                        <a:spcBef>
                          <a:spcPts val="0"/>
                        </a:spcBef>
                        <a:spcAft>
                          <a:spcPts val="0"/>
                        </a:spcAft>
                      </a:pPr>
                      <a:r>
                        <a:rPr lang="en-US" sz="1800" dirty="0">
                          <a:effectLst/>
                          <a:latin typeface="Cambria" panose="02040503050406030204" pitchFamily="18" charset="0"/>
                        </a:rPr>
                        <a:t>11th </a:t>
                      </a:r>
                      <a:r>
                        <a:rPr lang="en-US" sz="1800" dirty="0" smtClean="0">
                          <a:effectLst/>
                          <a:latin typeface="Cambria" panose="02040503050406030204" pitchFamily="18" charset="0"/>
                        </a:rPr>
                        <a:t>Jan'17</a:t>
                      </a:r>
                    </a:p>
                    <a:p>
                      <a:pPr marL="457200" marR="0" algn="ctr">
                        <a:lnSpc>
                          <a:spcPct val="107000"/>
                        </a:lnSpc>
                        <a:spcBef>
                          <a:spcPts val="0"/>
                        </a:spcBef>
                        <a:spcAft>
                          <a:spcPts val="0"/>
                        </a:spcAft>
                      </a:pPr>
                      <a:r>
                        <a:rPr lang="en-US" sz="1800" dirty="0" smtClean="0">
                          <a:effectLst/>
                          <a:latin typeface="Cambria" panose="02040503050406030204" pitchFamily="18" charset="0"/>
                        </a:rPr>
                        <a:t>(10:00 </a:t>
                      </a:r>
                      <a:r>
                        <a:rPr lang="en-US" sz="1800" dirty="0">
                          <a:effectLst/>
                          <a:latin typeface="Cambria" panose="02040503050406030204" pitchFamily="18" charset="0"/>
                        </a:rPr>
                        <a:t>to 13:00)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kern="1200" dirty="0">
                          <a:effectLst/>
                          <a:latin typeface="Cambria" panose="02040503050406030204" pitchFamily="18" charset="0"/>
                        </a:rPr>
                        <a:t>Country </a:t>
                      </a:r>
                      <a:r>
                        <a:rPr lang="en-US" sz="1800" kern="1200" dirty="0" smtClean="0">
                          <a:effectLst/>
                          <a:latin typeface="Cambria" panose="02040503050406030204" pitchFamily="18" charset="0"/>
                        </a:rPr>
                        <a:t>Hall-1 (150)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a:effectLst/>
                          <a:latin typeface="Cambria" panose="02040503050406030204" pitchFamily="18" charset="0"/>
                        </a:rPr>
                        <a:t>France</a:t>
                      </a:r>
                      <a:endParaRPr lang="en-US"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94925">
                <a:tc vMerge="1">
                  <a:txBody>
                    <a:bodyPr/>
                    <a:lstStyle/>
                    <a:p>
                      <a:endParaRPr lang="en-US"/>
                    </a:p>
                  </a:txBody>
                  <a:tcPr/>
                </a:tc>
                <a:tc>
                  <a:txBody>
                    <a:bodyPr/>
                    <a:lstStyle/>
                    <a:p>
                      <a:pPr marL="0" marR="0" algn="ctr">
                        <a:lnSpc>
                          <a:spcPct val="107000"/>
                        </a:lnSpc>
                        <a:spcBef>
                          <a:spcPts val="0"/>
                        </a:spcBef>
                        <a:spcAft>
                          <a:spcPts val="800"/>
                        </a:spcAft>
                      </a:pPr>
                      <a:r>
                        <a:rPr lang="en-US" sz="1800" kern="1200" dirty="0">
                          <a:effectLst/>
                          <a:latin typeface="Cambria" panose="02040503050406030204" pitchFamily="18" charset="0"/>
                        </a:rPr>
                        <a:t>Country </a:t>
                      </a:r>
                      <a:r>
                        <a:rPr lang="en-US" sz="1800" kern="1200" dirty="0" smtClean="0">
                          <a:effectLst/>
                          <a:latin typeface="Cambria" panose="02040503050406030204" pitchFamily="18" charset="0"/>
                        </a:rPr>
                        <a:t>hall-2 (150)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smtClean="0">
                          <a:effectLst/>
                          <a:latin typeface="Cambria" panose="02040503050406030204" pitchFamily="18" charset="0"/>
                        </a:rPr>
                        <a:t>UAE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94925">
                <a:tc vMerge="1">
                  <a:txBody>
                    <a:bodyPr/>
                    <a:lstStyle/>
                    <a:p>
                      <a:endParaRPr lang="en-US"/>
                    </a:p>
                  </a:txBody>
                  <a:tcPr/>
                </a:tc>
                <a:tc>
                  <a:txBody>
                    <a:bodyPr/>
                    <a:lstStyle/>
                    <a:p>
                      <a:pPr marL="0" marR="0" algn="ctr">
                        <a:lnSpc>
                          <a:spcPct val="107000"/>
                        </a:lnSpc>
                        <a:spcBef>
                          <a:spcPts val="0"/>
                        </a:spcBef>
                        <a:spcAft>
                          <a:spcPts val="800"/>
                        </a:spcAft>
                      </a:pPr>
                      <a:r>
                        <a:rPr lang="en-US" sz="1800" kern="1200" dirty="0">
                          <a:effectLst/>
                          <a:latin typeface="Cambria" panose="02040503050406030204" pitchFamily="18" charset="0"/>
                        </a:rPr>
                        <a:t>Country </a:t>
                      </a:r>
                      <a:r>
                        <a:rPr lang="en-US" sz="1800" kern="1200" dirty="0" smtClean="0">
                          <a:effectLst/>
                          <a:latin typeface="Cambria" panose="02040503050406030204" pitchFamily="18" charset="0"/>
                        </a:rPr>
                        <a:t>hall-3 (150)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kern="1200" dirty="0">
                          <a:effectLst/>
                          <a:latin typeface="Cambria" panose="02040503050406030204" pitchFamily="18" charset="0"/>
                        </a:rPr>
                        <a:t>United States</a:t>
                      </a:r>
                      <a:endParaRPr lang="en-US" sz="1800" b="1"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94925">
                <a:tc vMerge="1">
                  <a:txBody>
                    <a:bodyPr/>
                    <a:lstStyle/>
                    <a:p>
                      <a:pPr marL="45720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kern="1200" dirty="0" smtClean="0">
                          <a:effectLst/>
                          <a:latin typeface="Cambria" panose="02040503050406030204" pitchFamily="18" charset="0"/>
                        </a:rPr>
                        <a:t>Country hall-4 (100)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kern="1200" dirty="0" smtClean="0">
                          <a:effectLst/>
                          <a:latin typeface="Cambria" panose="02040503050406030204" pitchFamily="18" charset="0"/>
                        </a:rPr>
                        <a:t>Australia</a:t>
                      </a:r>
                      <a:endParaRPr lang="en-US" sz="1800" b="1" kern="1200" dirty="0" smtClean="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94925">
                <a:tc vMerge="1">
                  <a:txBody>
                    <a:bodyPr/>
                    <a:lstStyle/>
                    <a:p>
                      <a:pPr marL="45720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kern="1200" dirty="0" smtClean="0">
                          <a:effectLst/>
                          <a:latin typeface="Cambria" panose="02040503050406030204" pitchFamily="18" charset="0"/>
                        </a:rPr>
                        <a:t>Country hall-5 (100)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kern="1200" dirty="0" smtClean="0">
                          <a:effectLst/>
                          <a:latin typeface="Cambria" panose="02040503050406030204" pitchFamily="18" charset="0"/>
                        </a:rPr>
                        <a:t>Sweden</a:t>
                      </a:r>
                      <a:endParaRPr lang="en-US" sz="1800" b="1"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94925">
                <a:tc vMerge="1">
                  <a:txBody>
                    <a:bodyPr/>
                    <a:lstStyle/>
                    <a:p>
                      <a:pPr marL="45720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kern="1200" dirty="0" smtClean="0">
                          <a:effectLst/>
                          <a:latin typeface="Cambria" panose="02040503050406030204" pitchFamily="18" charset="0"/>
                        </a:rPr>
                        <a:t>Country hall-6 (100)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kern="1200" dirty="0" smtClean="0">
                          <a:effectLst/>
                          <a:latin typeface="Cambria" panose="02040503050406030204" pitchFamily="18" charset="0"/>
                        </a:rPr>
                        <a:t>Poland </a:t>
                      </a:r>
                      <a:endParaRPr lang="en-US" sz="1800" b="1" i="1"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94925">
                <a:tc rowSpan="6">
                  <a:txBody>
                    <a:bodyPr/>
                    <a:lstStyle/>
                    <a:p>
                      <a:pPr marL="0" marR="0" algn="ctr">
                        <a:lnSpc>
                          <a:spcPct val="107000"/>
                        </a:lnSpc>
                        <a:spcBef>
                          <a:spcPts val="0"/>
                        </a:spcBef>
                        <a:spcAft>
                          <a:spcPts val="800"/>
                        </a:spcAft>
                      </a:pPr>
                      <a:r>
                        <a:rPr lang="en-US" sz="1800" dirty="0">
                          <a:effectLst/>
                          <a:latin typeface="Cambria" panose="02040503050406030204" pitchFamily="18" charset="0"/>
                        </a:rPr>
                        <a:t>11th Jan'17 </a:t>
                      </a:r>
                    </a:p>
                    <a:p>
                      <a:pPr marL="0" marR="0" algn="ctr">
                        <a:lnSpc>
                          <a:spcPct val="107000"/>
                        </a:lnSpc>
                        <a:spcBef>
                          <a:spcPts val="0"/>
                        </a:spcBef>
                        <a:spcAft>
                          <a:spcPts val="800"/>
                        </a:spcAft>
                      </a:pPr>
                      <a:r>
                        <a:rPr lang="en-US" sz="1800" dirty="0">
                          <a:effectLst/>
                          <a:latin typeface="Cambria" panose="02040503050406030204" pitchFamily="18" charset="0"/>
                        </a:rPr>
                        <a:t>(14:30 to 17:30)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kern="1200" dirty="0">
                          <a:effectLst/>
                          <a:latin typeface="Cambria" panose="02040503050406030204" pitchFamily="18" charset="0"/>
                        </a:rPr>
                        <a:t>Country </a:t>
                      </a:r>
                      <a:r>
                        <a:rPr lang="en-US" sz="1800" kern="1200" dirty="0" smtClean="0">
                          <a:effectLst/>
                          <a:latin typeface="Cambria" panose="02040503050406030204" pitchFamily="18" charset="0"/>
                        </a:rPr>
                        <a:t>Hall-1 (150)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a:effectLst/>
                          <a:latin typeface="Cambria" panose="02040503050406030204" pitchFamily="18" charset="0"/>
                        </a:rPr>
                        <a:t>The Netherlands</a:t>
                      </a:r>
                      <a:endParaRPr lang="en-US"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94925">
                <a:tc vMerge="1">
                  <a:txBody>
                    <a:bodyPr/>
                    <a:lstStyle/>
                    <a:p>
                      <a:endParaRPr lang="en-US"/>
                    </a:p>
                  </a:txBody>
                  <a:tcPr/>
                </a:tc>
                <a:tc>
                  <a:txBody>
                    <a:bodyPr/>
                    <a:lstStyle/>
                    <a:p>
                      <a:pPr marL="0" marR="0" algn="ctr">
                        <a:lnSpc>
                          <a:spcPct val="107000"/>
                        </a:lnSpc>
                        <a:spcBef>
                          <a:spcPts val="0"/>
                        </a:spcBef>
                        <a:spcAft>
                          <a:spcPts val="800"/>
                        </a:spcAft>
                      </a:pPr>
                      <a:r>
                        <a:rPr lang="en-US" sz="1800" kern="1200" dirty="0">
                          <a:effectLst/>
                          <a:latin typeface="Cambria" panose="02040503050406030204" pitchFamily="18" charset="0"/>
                        </a:rPr>
                        <a:t>Country </a:t>
                      </a:r>
                      <a:r>
                        <a:rPr lang="en-US" sz="1800" kern="1200" dirty="0" smtClean="0">
                          <a:effectLst/>
                          <a:latin typeface="Cambria" panose="02040503050406030204" pitchFamily="18" charset="0"/>
                        </a:rPr>
                        <a:t>hall-2 (150)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effectLst/>
                          <a:latin typeface="Cambria" panose="02040503050406030204" pitchFamily="18" charset="0"/>
                        </a:rPr>
                        <a:t>United Kingdom</a:t>
                      </a:r>
                      <a:endParaRPr lang="en-US" sz="1800" b="1" i="1"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94925">
                <a:tc vMerge="1">
                  <a:txBody>
                    <a:bodyPr/>
                    <a:lstStyle/>
                    <a:p>
                      <a:endParaRPr lang="en-US"/>
                    </a:p>
                  </a:txBody>
                  <a:tcPr/>
                </a:tc>
                <a:tc>
                  <a:txBody>
                    <a:bodyPr/>
                    <a:lstStyle/>
                    <a:p>
                      <a:pPr marL="0" marR="0" algn="ctr">
                        <a:lnSpc>
                          <a:spcPct val="107000"/>
                        </a:lnSpc>
                        <a:spcBef>
                          <a:spcPts val="0"/>
                        </a:spcBef>
                        <a:spcAft>
                          <a:spcPts val="800"/>
                        </a:spcAft>
                      </a:pPr>
                      <a:r>
                        <a:rPr lang="en-US" sz="1800" kern="1200" dirty="0">
                          <a:effectLst/>
                          <a:latin typeface="Cambria" panose="02040503050406030204" pitchFamily="18" charset="0"/>
                        </a:rPr>
                        <a:t>Country </a:t>
                      </a:r>
                      <a:r>
                        <a:rPr lang="en-US" sz="1800" kern="1200" dirty="0" smtClean="0">
                          <a:effectLst/>
                          <a:latin typeface="Cambria" panose="02040503050406030204" pitchFamily="18" charset="0"/>
                        </a:rPr>
                        <a:t>hall-3 (150)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kern="1200" dirty="0" smtClean="0">
                          <a:effectLst/>
                          <a:latin typeface="Cambria" panose="02040503050406030204" pitchFamily="18" charset="0"/>
                        </a:rPr>
                        <a:t>Japan</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94925">
                <a:tc vMerge="1">
                  <a:txBody>
                    <a:bodyPr/>
                    <a:lstStyle/>
                    <a:p>
                      <a:pPr marL="0" marR="0" algn="ct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kern="1200" dirty="0" smtClean="0">
                          <a:effectLst/>
                          <a:latin typeface="Cambria" panose="02040503050406030204" pitchFamily="18" charset="0"/>
                        </a:rPr>
                        <a:t>Country hall (100)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smtClean="0">
                          <a:effectLst/>
                          <a:latin typeface="Cambria" panose="02040503050406030204" pitchFamily="18" charset="0"/>
                        </a:rPr>
                        <a:t>Saudi Arabia</a:t>
                      </a:r>
                      <a:endParaRPr lang="en-US" sz="1800" b="1" i="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94925">
                <a:tc vMerge="1">
                  <a:txBody>
                    <a:bodyPr/>
                    <a:lstStyle/>
                    <a:p>
                      <a:pPr marL="0" marR="0" algn="ct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kern="1200" dirty="0" smtClean="0">
                          <a:effectLst/>
                          <a:latin typeface="Cambria" panose="02040503050406030204" pitchFamily="18" charset="0"/>
                        </a:rPr>
                        <a:t>Country hall-5 (100)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smtClean="0">
                          <a:effectLst/>
                          <a:latin typeface="Cambria" panose="02040503050406030204" pitchFamily="18" charset="0"/>
                          <a:ea typeface="Calibri" panose="020F0502020204030204" pitchFamily="34" charset="0"/>
                          <a:cs typeface="Times New Roman" panose="02020603050405020304" pitchFamily="18" charset="0"/>
                        </a:rPr>
                        <a:t>Canada</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294925">
                <a:tc vMerge="1">
                  <a:txBody>
                    <a:bodyPr/>
                    <a:lstStyle/>
                    <a:p>
                      <a:pPr marL="0" marR="0" algn="ct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kern="1200" dirty="0" smtClean="0">
                          <a:effectLst/>
                          <a:latin typeface="Cambria" panose="02040503050406030204" pitchFamily="18" charset="0"/>
                        </a:rPr>
                        <a:t>Country hall-6 (100)</a:t>
                      </a:r>
                      <a:endParaRPr lang="en-US" sz="1800" kern="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smtClean="0">
                          <a:effectLst/>
                          <a:latin typeface="Cambria" panose="02040503050406030204" pitchFamily="18" charset="0"/>
                          <a:ea typeface="Calibri" panose="020F0502020204030204" pitchFamily="34" charset="0"/>
                          <a:cs typeface="Times New Roman" panose="02020603050405020304" pitchFamily="18" charset="0"/>
                        </a:rPr>
                        <a:t>Reserved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294925">
                <a:tc rowSpan="3">
                  <a:txBody>
                    <a:bodyPr/>
                    <a:lstStyle/>
                    <a:p>
                      <a:pPr marL="0" marR="0" algn="ctr">
                        <a:lnSpc>
                          <a:spcPct val="107000"/>
                        </a:lnSpc>
                        <a:spcBef>
                          <a:spcPts val="0"/>
                        </a:spcBef>
                        <a:spcAft>
                          <a:spcPts val="800"/>
                        </a:spcAft>
                      </a:pPr>
                      <a:r>
                        <a:rPr lang="en-US" sz="1800" dirty="0">
                          <a:effectLst/>
                          <a:latin typeface="Cambria" panose="02040503050406030204" pitchFamily="18" charset="0"/>
                        </a:rPr>
                        <a:t>12th Jan'17 </a:t>
                      </a:r>
                    </a:p>
                    <a:p>
                      <a:pPr marL="0" marR="0" algn="ctr">
                        <a:lnSpc>
                          <a:spcPct val="107000"/>
                        </a:lnSpc>
                        <a:spcBef>
                          <a:spcPts val="0"/>
                        </a:spcBef>
                        <a:spcAft>
                          <a:spcPts val="800"/>
                        </a:spcAft>
                      </a:pPr>
                      <a:r>
                        <a:rPr lang="en-US" sz="1800" dirty="0">
                          <a:effectLst/>
                          <a:latin typeface="Cambria" panose="02040503050406030204" pitchFamily="18" charset="0"/>
                        </a:rPr>
                        <a:t>(10:00 to 13:00)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Country </a:t>
                      </a:r>
                      <a:r>
                        <a:rPr lang="en-US" sz="1800" dirty="0" smtClean="0">
                          <a:effectLst/>
                          <a:latin typeface="Cambria" panose="02040503050406030204" pitchFamily="18" charset="0"/>
                        </a:rPr>
                        <a:t>Hall-1 (150)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 </a:t>
                      </a:r>
                      <a:r>
                        <a:rPr lang="en-US" sz="1800" dirty="0" smtClean="0">
                          <a:effectLst/>
                          <a:latin typeface="Cambria" panose="02040503050406030204" pitchFamily="18" charset="0"/>
                        </a:rPr>
                        <a:t>Israel </a:t>
                      </a:r>
                      <a:endParaRPr lang="en-US" sz="1800" b="1" i="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294925">
                <a:tc vMerge="1">
                  <a:txBody>
                    <a:bodyPr/>
                    <a:lstStyle/>
                    <a:p>
                      <a:endParaRPr lang="en-US"/>
                    </a:p>
                  </a:txBody>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Country </a:t>
                      </a:r>
                      <a:r>
                        <a:rPr lang="en-US" sz="1800" dirty="0" smtClean="0">
                          <a:effectLst/>
                          <a:latin typeface="Cambria" panose="02040503050406030204" pitchFamily="18" charset="0"/>
                        </a:rPr>
                        <a:t>hall-2 (100)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 Free slot</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294925">
                <a:tc vMerge="1">
                  <a:txBody>
                    <a:bodyPr/>
                    <a:lstStyle/>
                    <a:p>
                      <a:endParaRPr lang="en-US"/>
                    </a:p>
                  </a:txBody>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Country </a:t>
                      </a:r>
                      <a:r>
                        <a:rPr lang="en-US" sz="1800" dirty="0" smtClean="0">
                          <a:effectLst/>
                          <a:latin typeface="Cambria" panose="02040503050406030204" pitchFamily="18" charset="0"/>
                        </a:rPr>
                        <a:t>hall-3 (100)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 Free slot</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294925">
                <a:tc rowSpan="3">
                  <a:txBody>
                    <a:bodyPr/>
                    <a:lstStyle/>
                    <a:p>
                      <a:pPr marL="0" marR="0" algn="ctr">
                        <a:lnSpc>
                          <a:spcPct val="107000"/>
                        </a:lnSpc>
                        <a:spcBef>
                          <a:spcPts val="0"/>
                        </a:spcBef>
                        <a:spcAft>
                          <a:spcPts val="800"/>
                        </a:spcAft>
                      </a:pPr>
                      <a:r>
                        <a:rPr lang="en-US" sz="1800" dirty="0">
                          <a:effectLst/>
                          <a:latin typeface="Cambria" panose="02040503050406030204" pitchFamily="18" charset="0"/>
                        </a:rPr>
                        <a:t>12th Jan'17 </a:t>
                      </a:r>
                    </a:p>
                    <a:p>
                      <a:pPr marL="0" marR="0" algn="ctr">
                        <a:lnSpc>
                          <a:spcPct val="107000"/>
                        </a:lnSpc>
                        <a:spcBef>
                          <a:spcPts val="0"/>
                        </a:spcBef>
                        <a:spcAft>
                          <a:spcPts val="800"/>
                        </a:spcAft>
                      </a:pPr>
                      <a:r>
                        <a:rPr lang="en-US" sz="1800" dirty="0">
                          <a:effectLst/>
                          <a:latin typeface="Cambria" panose="02040503050406030204" pitchFamily="18" charset="0"/>
                        </a:rPr>
                        <a:t>(14:00 to 16:30)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Country </a:t>
                      </a:r>
                      <a:r>
                        <a:rPr lang="en-US" sz="1800" dirty="0" smtClean="0">
                          <a:effectLst/>
                          <a:latin typeface="Cambria" panose="02040503050406030204" pitchFamily="18" charset="0"/>
                        </a:rPr>
                        <a:t>Hall-1 (150)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 Free slot</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r h="294925">
                <a:tc vMerge="1">
                  <a:txBody>
                    <a:bodyPr/>
                    <a:lstStyle/>
                    <a:p>
                      <a:endParaRPr lang="en-US"/>
                    </a:p>
                  </a:txBody>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Country </a:t>
                      </a:r>
                      <a:r>
                        <a:rPr lang="en-US" sz="1800" dirty="0" smtClean="0">
                          <a:effectLst/>
                          <a:latin typeface="Cambria" panose="02040503050406030204" pitchFamily="18" charset="0"/>
                        </a:rPr>
                        <a:t>hall-2 (150)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 Free slot</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6"/>
                  </a:ext>
                </a:extLst>
              </a:tr>
              <a:tr h="294925">
                <a:tc vMerge="1">
                  <a:txBody>
                    <a:bodyPr/>
                    <a:lstStyle/>
                    <a:p>
                      <a:endParaRPr lang="en-US"/>
                    </a:p>
                  </a:txBody>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Country </a:t>
                      </a:r>
                      <a:r>
                        <a:rPr lang="en-US" sz="1800" dirty="0" smtClean="0">
                          <a:effectLst/>
                          <a:latin typeface="Cambria" panose="02040503050406030204" pitchFamily="18" charset="0"/>
                        </a:rPr>
                        <a:t>hall-3 (150)</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800" dirty="0">
                          <a:effectLst/>
                          <a:latin typeface="Cambria" panose="02040503050406030204" pitchFamily="18" charset="0"/>
                        </a:rPr>
                        <a:t> Free slot</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249658075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Country Seminars – National Partners</a:t>
            </a:r>
            <a:endParaRPr lang="en-US" b="1" dirty="0" smtClean="0">
              <a:solidFill>
                <a:schemeClr val="accent2">
                  <a:lumMod val="75000"/>
                </a:schemeClr>
              </a:solidFill>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81429952"/>
              </p:ext>
            </p:extLst>
          </p:nvPr>
        </p:nvGraphicFramePr>
        <p:xfrm>
          <a:off x="542924" y="1325563"/>
          <a:ext cx="10801351" cy="5065539"/>
        </p:xfrm>
        <a:graphic>
          <a:graphicData uri="http://schemas.openxmlformats.org/drawingml/2006/table">
            <a:tbl>
              <a:tblPr firstRow="1" bandRow="1" bandCol="1">
                <a:tableStyleId>{69012ECD-51FC-41F1-AA8D-1B2483CD663E}</a:tableStyleId>
              </a:tblPr>
              <a:tblGrid>
                <a:gridCol w="708409"/>
                <a:gridCol w="1919563"/>
                <a:gridCol w="3359237"/>
                <a:gridCol w="4814142"/>
              </a:tblGrid>
              <a:tr h="291173">
                <a:tc>
                  <a:txBody>
                    <a:bodyPr/>
                    <a:lstStyle/>
                    <a:p>
                      <a:pPr algn="ctr" fontAlgn="ctr"/>
                      <a:r>
                        <a:rPr lang="en-US" sz="1800" u="none" strike="noStrike" dirty="0">
                          <a:effectLst/>
                          <a:latin typeface="Cambria" panose="02040503050406030204" pitchFamily="18" charset="0"/>
                        </a:rPr>
                        <a:t>SN</a:t>
                      </a:r>
                      <a:endParaRPr lang="en-US" sz="18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Country Name</a:t>
                      </a:r>
                      <a:endParaRPr lang="en-US" sz="1800" b="0" i="0" u="none" strike="noStrike">
                        <a:solidFill>
                          <a:srgbClr val="000000"/>
                        </a:solidFill>
                        <a:effectLst/>
                        <a:latin typeface="Cambria" panose="02040503050406030204" pitchFamily="18" charset="0"/>
                      </a:endParaRPr>
                    </a:p>
                  </a:txBody>
                  <a:tcPr marL="8703" marR="8703" marT="8703" marB="0" anchor="ctr"/>
                </a:tc>
                <a:tc gridSpan="2">
                  <a:txBody>
                    <a:bodyPr/>
                    <a:lstStyle/>
                    <a:p>
                      <a:pPr algn="ctr" fontAlgn="ctr"/>
                      <a:r>
                        <a:rPr lang="en-US" sz="1800" u="none" strike="noStrike">
                          <a:effectLst/>
                          <a:latin typeface="Cambria" panose="02040503050406030204" pitchFamily="18" charset="0"/>
                        </a:rPr>
                        <a:t>Team members</a:t>
                      </a:r>
                      <a:endParaRPr lang="en-US" sz="1800" b="0" i="0" u="none" strike="noStrike">
                        <a:solidFill>
                          <a:srgbClr val="000000"/>
                        </a:solidFill>
                        <a:effectLst/>
                        <a:latin typeface="Cambria" panose="02040503050406030204" pitchFamily="18" charset="0"/>
                      </a:endParaRPr>
                    </a:p>
                  </a:txBody>
                  <a:tcPr marL="8703" marR="8703" marT="8703" marB="0" anchor="ctr"/>
                </a:tc>
                <a:tc hMerge="1">
                  <a:txBody>
                    <a:bodyPr/>
                    <a:lstStyle/>
                    <a:p>
                      <a:endParaRPr lang="en-US"/>
                    </a:p>
                  </a:txBody>
                  <a:tcPr/>
                </a:tc>
              </a:tr>
              <a:tr h="236733">
                <a:tc>
                  <a:txBody>
                    <a:bodyPr/>
                    <a:lstStyle/>
                    <a:p>
                      <a:pPr algn="ctr" fontAlgn="ctr"/>
                      <a:r>
                        <a:rPr lang="en-US" sz="1800" u="none" strike="noStrike">
                          <a:effectLst/>
                          <a:latin typeface="Cambria" panose="02040503050406030204" pitchFamily="18" charset="0"/>
                        </a:rPr>
                        <a:t> </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 </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dirty="0" smtClean="0">
                          <a:effectLst/>
                          <a:latin typeface="Cambria" panose="02040503050406030204" pitchFamily="18" charset="0"/>
                        </a:rPr>
                        <a:t>iNDEXTb</a:t>
                      </a:r>
                      <a:endParaRPr lang="en-US" sz="18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CII/FICCI</a:t>
                      </a:r>
                      <a:endParaRPr lang="en-US" sz="1800" b="0" i="0" u="none" strike="noStrike">
                        <a:solidFill>
                          <a:srgbClr val="000000"/>
                        </a:solidFill>
                        <a:effectLst/>
                        <a:latin typeface="Cambria" panose="02040503050406030204" pitchFamily="18" charset="0"/>
                      </a:endParaRPr>
                    </a:p>
                  </a:txBody>
                  <a:tcPr marL="8703" marR="8703" marT="8703" marB="0" anchor="ctr"/>
                </a:tc>
              </a:tr>
              <a:tr h="695641">
                <a:tc>
                  <a:txBody>
                    <a:bodyPr/>
                    <a:lstStyle/>
                    <a:p>
                      <a:pPr algn="ctr" fontAlgn="ctr"/>
                      <a:r>
                        <a:rPr lang="en-US" sz="1800" u="none" strike="noStrike" dirty="0">
                          <a:effectLst/>
                          <a:latin typeface="Cambria" panose="02040503050406030204" pitchFamily="18" charset="0"/>
                        </a:rPr>
                        <a:t>1</a:t>
                      </a:r>
                      <a:endParaRPr lang="en-US" sz="18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dirty="0">
                          <a:effectLst/>
                          <a:latin typeface="Cambria" panose="02040503050406030204" pitchFamily="18" charset="0"/>
                        </a:rPr>
                        <a:t>France</a:t>
                      </a:r>
                      <a:endParaRPr lang="en-US" sz="18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 Dr. Manish Shah</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fi-FI" sz="1800" u="none" strike="noStrike">
                          <a:effectLst/>
                          <a:latin typeface="Cambria" panose="02040503050406030204" pitchFamily="18" charset="0"/>
                        </a:rPr>
                        <a:t>Ms. Bavleen Kaur, FICCI</a:t>
                      </a:r>
                      <a:br>
                        <a:rPr lang="fi-FI" sz="1800" u="none" strike="noStrike">
                          <a:effectLst/>
                          <a:latin typeface="Cambria" panose="02040503050406030204" pitchFamily="18" charset="0"/>
                        </a:rPr>
                      </a:br>
                      <a:r>
                        <a:rPr lang="fi-FI" sz="1800" u="none" strike="noStrike">
                          <a:effectLst/>
                          <a:latin typeface="Cambria" panose="02040503050406030204" pitchFamily="18" charset="0"/>
                        </a:rPr>
                        <a:t>bavleen.kaur@ficci.com</a:t>
                      </a:r>
                      <a:br>
                        <a:rPr lang="fi-FI" sz="1800" u="none" strike="noStrike">
                          <a:effectLst/>
                          <a:latin typeface="Cambria" panose="02040503050406030204" pitchFamily="18" charset="0"/>
                        </a:rPr>
                      </a:br>
                      <a:r>
                        <a:rPr lang="fi-FI" sz="1800" u="none" strike="noStrike">
                          <a:effectLst/>
                          <a:latin typeface="Cambria" panose="02040503050406030204" pitchFamily="18" charset="0"/>
                        </a:rPr>
                        <a:t>+919910092569</a:t>
                      </a:r>
                      <a:endParaRPr lang="fi-FI" sz="1800" b="0" i="0" u="none" strike="noStrike">
                        <a:solidFill>
                          <a:srgbClr val="000000"/>
                        </a:solidFill>
                        <a:effectLst/>
                        <a:latin typeface="Cambria" panose="02040503050406030204" pitchFamily="18" charset="0"/>
                      </a:endParaRPr>
                    </a:p>
                  </a:txBody>
                  <a:tcPr marL="8703" marR="8703" marT="8703" marB="0" anchor="ctr"/>
                </a:tc>
              </a:tr>
              <a:tr h="695641">
                <a:tc>
                  <a:txBody>
                    <a:bodyPr/>
                    <a:lstStyle/>
                    <a:p>
                      <a:pPr algn="ctr" fontAlgn="ctr"/>
                      <a:r>
                        <a:rPr lang="en-US" sz="1800" u="none" strike="noStrike">
                          <a:effectLst/>
                          <a:latin typeface="Cambria" panose="02040503050406030204" pitchFamily="18" charset="0"/>
                        </a:rPr>
                        <a:t>2</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UAE</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 Viharica Mahida</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dirty="0">
                          <a:effectLst/>
                          <a:latin typeface="Cambria" panose="02040503050406030204" pitchFamily="18" charset="0"/>
                        </a:rPr>
                        <a:t>Mr. Alok Azad, FICCI</a:t>
                      </a:r>
                      <a:br>
                        <a:rPr lang="en-US" sz="1800" u="none" strike="noStrike" dirty="0">
                          <a:effectLst/>
                          <a:latin typeface="Cambria" panose="02040503050406030204" pitchFamily="18" charset="0"/>
                        </a:rPr>
                      </a:br>
                      <a:r>
                        <a:rPr lang="en-US" sz="1800" u="none" strike="noStrike" dirty="0">
                          <a:effectLst/>
                          <a:latin typeface="Cambria" panose="02040503050406030204" pitchFamily="18" charset="0"/>
                        </a:rPr>
                        <a:t>alok.azad@ficci.com</a:t>
                      </a:r>
                      <a:br>
                        <a:rPr lang="en-US" sz="1800" u="none" strike="noStrike" dirty="0">
                          <a:effectLst/>
                          <a:latin typeface="Cambria" panose="02040503050406030204" pitchFamily="18" charset="0"/>
                        </a:rPr>
                      </a:br>
                      <a:r>
                        <a:rPr lang="en-US" sz="1800" u="none" strike="noStrike" dirty="0">
                          <a:effectLst/>
                          <a:latin typeface="Cambria" panose="02040503050406030204" pitchFamily="18" charset="0"/>
                        </a:rPr>
                        <a:t>+919540096681</a:t>
                      </a:r>
                      <a:endParaRPr lang="en-US" sz="1800" b="0" i="0" u="none" strike="noStrike" dirty="0">
                        <a:solidFill>
                          <a:srgbClr val="000000"/>
                        </a:solidFill>
                        <a:effectLst/>
                        <a:latin typeface="Cambria" panose="02040503050406030204" pitchFamily="18" charset="0"/>
                      </a:endParaRPr>
                    </a:p>
                  </a:txBody>
                  <a:tcPr marL="8703" marR="8703" marT="8703" marB="0" anchor="ctr"/>
                </a:tc>
              </a:tr>
              <a:tr h="1164691">
                <a:tc>
                  <a:txBody>
                    <a:bodyPr/>
                    <a:lstStyle/>
                    <a:p>
                      <a:pPr algn="ctr" fontAlgn="ctr"/>
                      <a:r>
                        <a:rPr lang="en-US" sz="1800" u="none" strike="noStrike" dirty="0">
                          <a:effectLst/>
                          <a:latin typeface="Cambria" panose="02040503050406030204" pitchFamily="18" charset="0"/>
                        </a:rPr>
                        <a:t>3</a:t>
                      </a:r>
                      <a:endParaRPr lang="en-US" sz="18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USA</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 Mr. Paresh Painuly</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sv-SE" sz="1800" u="none" strike="noStrike" dirty="0">
                          <a:effectLst/>
                          <a:latin typeface="Cambria" panose="02040503050406030204" pitchFamily="18" charset="0"/>
                        </a:rPr>
                        <a:t>Sandip Samaddar, FICCI</a:t>
                      </a:r>
                      <a:br>
                        <a:rPr lang="sv-SE" sz="1800" u="none" strike="noStrike" dirty="0">
                          <a:effectLst/>
                          <a:latin typeface="Cambria" panose="02040503050406030204" pitchFamily="18" charset="0"/>
                        </a:rPr>
                      </a:br>
                      <a:r>
                        <a:rPr lang="sv-SE" sz="1800" u="none" strike="noStrike" dirty="0">
                          <a:effectLst/>
                          <a:latin typeface="Cambria" panose="02040503050406030204" pitchFamily="18" charset="0"/>
                        </a:rPr>
                        <a:t>sandip.samaddar@ficci.com</a:t>
                      </a:r>
                      <a:br>
                        <a:rPr lang="sv-SE" sz="1800" u="none" strike="noStrike" dirty="0">
                          <a:effectLst/>
                          <a:latin typeface="Cambria" panose="02040503050406030204" pitchFamily="18" charset="0"/>
                        </a:rPr>
                      </a:br>
                      <a:r>
                        <a:rPr lang="sv-SE" sz="1800" u="none" strike="noStrike" dirty="0">
                          <a:effectLst/>
                          <a:latin typeface="Cambria" panose="02040503050406030204" pitchFamily="18" charset="0"/>
                        </a:rPr>
                        <a:t>+919810311474</a:t>
                      </a:r>
                      <a:endParaRPr lang="sv-SE" sz="1800" b="0" i="0" u="none" strike="noStrike" dirty="0">
                        <a:solidFill>
                          <a:srgbClr val="000000"/>
                        </a:solidFill>
                        <a:effectLst/>
                        <a:latin typeface="Cambria" panose="02040503050406030204" pitchFamily="18" charset="0"/>
                      </a:endParaRPr>
                    </a:p>
                  </a:txBody>
                  <a:tcPr marL="8703" marR="8703" marT="8703" marB="0" anchor="ctr"/>
                </a:tc>
              </a:tr>
              <a:tr h="695641">
                <a:tc>
                  <a:txBody>
                    <a:bodyPr/>
                    <a:lstStyle/>
                    <a:p>
                      <a:pPr algn="ctr" fontAlgn="ctr"/>
                      <a:r>
                        <a:rPr lang="en-US" sz="1800" u="none" strike="noStrike" dirty="0">
                          <a:effectLst/>
                          <a:latin typeface="Cambria" panose="02040503050406030204" pitchFamily="18" charset="0"/>
                        </a:rPr>
                        <a:t>4</a:t>
                      </a:r>
                      <a:endParaRPr lang="en-US" sz="18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Australia</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Mr. Hemanshu Bhagat</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sv-SE" sz="1800" u="none" strike="noStrike" dirty="0">
                          <a:effectLst/>
                          <a:latin typeface="Cambria" panose="02040503050406030204" pitchFamily="18" charset="0"/>
                        </a:rPr>
                        <a:t>Varun Gopalakrishan, CII</a:t>
                      </a:r>
                      <a:br>
                        <a:rPr lang="sv-SE" sz="1800" u="none" strike="noStrike" dirty="0">
                          <a:effectLst/>
                          <a:latin typeface="Cambria" panose="02040503050406030204" pitchFamily="18" charset="0"/>
                        </a:rPr>
                      </a:br>
                      <a:r>
                        <a:rPr lang="sv-SE" sz="1800" u="none" strike="noStrike" dirty="0">
                          <a:effectLst/>
                          <a:latin typeface="Cambria" panose="02040503050406030204" pitchFamily="18" charset="0"/>
                        </a:rPr>
                        <a:t>varun.gopalakrishnan@cii.in</a:t>
                      </a:r>
                      <a:br>
                        <a:rPr lang="sv-SE" sz="1800" u="none" strike="noStrike" dirty="0">
                          <a:effectLst/>
                          <a:latin typeface="Cambria" panose="02040503050406030204" pitchFamily="18" charset="0"/>
                        </a:rPr>
                      </a:br>
                      <a:r>
                        <a:rPr lang="sv-SE" sz="1800" u="none" strike="noStrike" dirty="0">
                          <a:effectLst/>
                          <a:latin typeface="Cambria" panose="02040503050406030204" pitchFamily="18" charset="0"/>
                        </a:rPr>
                        <a:t>+91-9879487087</a:t>
                      </a:r>
                      <a:endParaRPr lang="sv-SE" sz="1800" b="0" i="0" u="none" strike="noStrike" dirty="0">
                        <a:solidFill>
                          <a:srgbClr val="000000"/>
                        </a:solidFill>
                        <a:effectLst/>
                        <a:latin typeface="Cambria" panose="02040503050406030204" pitchFamily="18" charset="0"/>
                      </a:endParaRPr>
                    </a:p>
                  </a:txBody>
                  <a:tcPr marL="8703" marR="8703" marT="8703" marB="0" anchor="ctr"/>
                </a:tc>
              </a:tr>
              <a:tr h="695641">
                <a:tc>
                  <a:txBody>
                    <a:bodyPr/>
                    <a:lstStyle/>
                    <a:p>
                      <a:pPr algn="ctr" fontAlgn="ctr"/>
                      <a:r>
                        <a:rPr lang="en-US" sz="1800" u="none" strike="noStrike" dirty="0">
                          <a:effectLst/>
                          <a:latin typeface="Cambria" panose="02040503050406030204" pitchFamily="18" charset="0"/>
                        </a:rPr>
                        <a:t>5</a:t>
                      </a:r>
                      <a:endParaRPr lang="en-US" sz="18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Sewden</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800" u="none" strike="noStrike">
                          <a:effectLst/>
                          <a:latin typeface="Cambria" panose="02040503050406030204" pitchFamily="18" charset="0"/>
                        </a:rPr>
                        <a:t> Dr. Manish Shah</a:t>
                      </a:r>
                      <a:endParaRPr lang="en-US" sz="18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fi-FI" sz="1800" u="none" strike="noStrike" dirty="0">
                          <a:effectLst/>
                          <a:latin typeface="Cambria" panose="02040503050406030204" pitchFamily="18" charset="0"/>
                        </a:rPr>
                        <a:t>Ms. Bavleen Kaur, FICCI</a:t>
                      </a:r>
                      <a:br>
                        <a:rPr lang="fi-FI" sz="1800" u="none" strike="noStrike" dirty="0">
                          <a:effectLst/>
                          <a:latin typeface="Cambria" panose="02040503050406030204" pitchFamily="18" charset="0"/>
                        </a:rPr>
                      </a:br>
                      <a:r>
                        <a:rPr lang="fi-FI" sz="1800" u="none" strike="noStrike" dirty="0">
                          <a:effectLst/>
                          <a:latin typeface="Cambria" panose="02040503050406030204" pitchFamily="18" charset="0"/>
                        </a:rPr>
                        <a:t>bavleen.kaur@ficci.com</a:t>
                      </a:r>
                      <a:br>
                        <a:rPr lang="fi-FI" sz="1800" u="none" strike="noStrike" dirty="0">
                          <a:effectLst/>
                          <a:latin typeface="Cambria" panose="02040503050406030204" pitchFamily="18" charset="0"/>
                        </a:rPr>
                      </a:br>
                      <a:r>
                        <a:rPr lang="fi-FI" sz="1800" u="none" strike="noStrike" dirty="0">
                          <a:effectLst/>
                          <a:latin typeface="Cambria" panose="02040503050406030204" pitchFamily="18" charset="0"/>
                        </a:rPr>
                        <a:t>+919910092569</a:t>
                      </a:r>
                      <a:endParaRPr lang="fi-FI" sz="1800" b="0" i="0" u="none" strike="noStrike" dirty="0">
                        <a:solidFill>
                          <a:srgbClr val="000000"/>
                        </a:solidFill>
                        <a:effectLst/>
                        <a:latin typeface="Cambria" panose="02040503050406030204" pitchFamily="18" charset="0"/>
                      </a:endParaRPr>
                    </a:p>
                  </a:txBody>
                  <a:tcPr marL="8703" marR="8703" marT="8703" marB="0" anchor="ctr"/>
                </a:tc>
              </a:tr>
            </a:tbl>
          </a:graphicData>
        </a:graphic>
      </p:graphicFrame>
    </p:spTree>
    <p:extLst>
      <p:ext uri="{BB962C8B-B14F-4D97-AF65-F5344CB8AC3E}">
        <p14:creationId xmlns:p14="http://schemas.microsoft.com/office/powerpoint/2010/main" val="1021426317"/>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Country Seminars – National Partners</a:t>
            </a:r>
            <a:endParaRPr lang="en-US" b="1" dirty="0" smtClean="0">
              <a:solidFill>
                <a:schemeClr val="accent2">
                  <a:lumMod val="75000"/>
                </a:schemeClr>
              </a:solidFill>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96381558"/>
              </p:ext>
            </p:extLst>
          </p:nvPr>
        </p:nvGraphicFramePr>
        <p:xfrm>
          <a:off x="542924" y="1325563"/>
          <a:ext cx="10801351" cy="5318787"/>
        </p:xfrm>
        <a:graphic>
          <a:graphicData uri="http://schemas.openxmlformats.org/drawingml/2006/table">
            <a:tbl>
              <a:tblPr firstRow="1" bandRow="1" bandCol="1">
                <a:tableStyleId>{69012ECD-51FC-41F1-AA8D-1B2483CD663E}</a:tableStyleId>
              </a:tblPr>
              <a:tblGrid>
                <a:gridCol w="708409"/>
                <a:gridCol w="1919563"/>
                <a:gridCol w="3359237"/>
                <a:gridCol w="4814142"/>
              </a:tblGrid>
              <a:tr h="272204">
                <a:tc>
                  <a:txBody>
                    <a:bodyPr/>
                    <a:lstStyle/>
                    <a:p>
                      <a:pPr algn="ctr" fontAlgn="ctr"/>
                      <a:r>
                        <a:rPr lang="en-US" sz="1600" u="none" strike="noStrike" dirty="0">
                          <a:effectLst/>
                          <a:latin typeface="Cambria" panose="02040503050406030204" pitchFamily="18" charset="0"/>
                        </a:rPr>
                        <a:t>SN</a:t>
                      </a:r>
                      <a:endParaRPr lang="en-US" sz="16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600" u="none" strike="noStrike">
                          <a:effectLst/>
                          <a:latin typeface="Cambria" panose="02040503050406030204" pitchFamily="18" charset="0"/>
                        </a:rPr>
                        <a:t>Country Name</a:t>
                      </a:r>
                      <a:endParaRPr lang="en-US" sz="1600" b="0" i="0" u="none" strike="noStrike">
                        <a:solidFill>
                          <a:srgbClr val="000000"/>
                        </a:solidFill>
                        <a:effectLst/>
                        <a:latin typeface="Cambria" panose="02040503050406030204" pitchFamily="18" charset="0"/>
                      </a:endParaRPr>
                    </a:p>
                  </a:txBody>
                  <a:tcPr marL="8703" marR="8703" marT="8703" marB="0" anchor="ctr"/>
                </a:tc>
                <a:tc gridSpan="2">
                  <a:txBody>
                    <a:bodyPr/>
                    <a:lstStyle/>
                    <a:p>
                      <a:pPr algn="ctr" fontAlgn="ctr"/>
                      <a:r>
                        <a:rPr lang="en-US" sz="1600" u="none" strike="noStrike">
                          <a:effectLst/>
                          <a:latin typeface="Cambria" panose="02040503050406030204" pitchFamily="18" charset="0"/>
                        </a:rPr>
                        <a:t>Team members</a:t>
                      </a:r>
                      <a:endParaRPr lang="en-US" sz="1600" b="0" i="0" u="none" strike="noStrike">
                        <a:solidFill>
                          <a:srgbClr val="000000"/>
                        </a:solidFill>
                        <a:effectLst/>
                        <a:latin typeface="Cambria" panose="02040503050406030204" pitchFamily="18" charset="0"/>
                      </a:endParaRPr>
                    </a:p>
                  </a:txBody>
                  <a:tcPr marL="8703" marR="8703" marT="8703" marB="0" anchor="ctr"/>
                </a:tc>
                <a:tc hMerge="1">
                  <a:txBody>
                    <a:bodyPr/>
                    <a:lstStyle/>
                    <a:p>
                      <a:endParaRPr lang="en-US"/>
                    </a:p>
                  </a:txBody>
                  <a:tcPr/>
                </a:tc>
              </a:tr>
              <a:tr h="236091">
                <a:tc>
                  <a:txBody>
                    <a:bodyPr/>
                    <a:lstStyle/>
                    <a:p>
                      <a:pPr algn="ctr" fontAlgn="ctr"/>
                      <a:r>
                        <a:rPr lang="en-US" sz="1600" u="none" strike="noStrike">
                          <a:effectLst/>
                          <a:latin typeface="Cambria" panose="02040503050406030204" pitchFamily="18" charset="0"/>
                        </a:rPr>
                        <a:t> </a:t>
                      </a:r>
                      <a:endParaRPr lang="en-US" sz="16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600" u="none" strike="noStrike">
                          <a:effectLst/>
                          <a:latin typeface="Cambria" panose="02040503050406030204" pitchFamily="18" charset="0"/>
                        </a:rPr>
                        <a:t> </a:t>
                      </a:r>
                      <a:endParaRPr lang="en-US" sz="16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600" u="none" strike="noStrike">
                          <a:effectLst/>
                          <a:latin typeface="Cambria" panose="02040503050406030204" pitchFamily="18" charset="0"/>
                        </a:rPr>
                        <a:t>iNDEXTB</a:t>
                      </a:r>
                      <a:endParaRPr lang="en-US" sz="1600" b="0" i="0" u="none" strike="noStrike">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600" u="none" strike="noStrike">
                          <a:effectLst/>
                          <a:latin typeface="Cambria" panose="02040503050406030204" pitchFamily="18" charset="0"/>
                        </a:rPr>
                        <a:t>CII/FICCI</a:t>
                      </a:r>
                      <a:endParaRPr lang="en-US" sz="1600" b="0" i="0" u="none" strike="noStrike">
                        <a:solidFill>
                          <a:srgbClr val="000000"/>
                        </a:solidFill>
                        <a:effectLst/>
                        <a:latin typeface="Cambria" panose="02040503050406030204" pitchFamily="18" charset="0"/>
                      </a:endParaRPr>
                    </a:p>
                  </a:txBody>
                  <a:tcPr marL="8703" marR="8703" marT="8703" marB="0" anchor="ctr"/>
                </a:tc>
              </a:tr>
              <a:tr h="692768">
                <a:tc>
                  <a:txBody>
                    <a:bodyPr/>
                    <a:lstStyle/>
                    <a:p>
                      <a:pPr algn="ctr" fontAlgn="ctr"/>
                      <a:r>
                        <a:rPr lang="en-US" sz="1600" b="0" i="0" u="none" strike="noStrike" dirty="0" smtClean="0">
                          <a:solidFill>
                            <a:srgbClr val="000000"/>
                          </a:solidFill>
                          <a:effectLst/>
                          <a:latin typeface="Cambria" panose="02040503050406030204" pitchFamily="18" charset="0"/>
                        </a:rPr>
                        <a:t>6</a:t>
                      </a:r>
                      <a:endParaRPr lang="en-US" sz="16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600" b="0" i="0" u="none" strike="noStrike" dirty="0" smtClean="0">
                          <a:solidFill>
                            <a:srgbClr val="000000"/>
                          </a:solidFill>
                          <a:effectLst/>
                          <a:latin typeface="Cambria" panose="02040503050406030204" pitchFamily="18" charset="0"/>
                        </a:rPr>
                        <a:t>Poland</a:t>
                      </a:r>
                      <a:endParaRPr lang="en-US" sz="16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US" sz="1600" b="0" i="0" u="none" strike="noStrike">
                          <a:solidFill>
                            <a:srgbClr val="000000"/>
                          </a:solidFill>
                          <a:effectLst/>
                          <a:latin typeface="Cambria" panose="02040503050406030204" pitchFamily="18" charset="0"/>
                        </a:rPr>
                        <a:t>Mr. Kalpesh Sheth</a:t>
                      </a:r>
                    </a:p>
                  </a:txBody>
                  <a:tcPr marL="9525" marR="9525" marT="9525" marB="0" anchor="ctr"/>
                </a:tc>
                <a:tc>
                  <a:txBody>
                    <a:bodyPr/>
                    <a:lstStyle/>
                    <a:p>
                      <a:pPr algn="ctr" fontAlgn="ctr"/>
                      <a:r>
                        <a:rPr lang="pl-PL" sz="1600" b="0" i="0" u="none" strike="noStrike">
                          <a:solidFill>
                            <a:srgbClr val="000000"/>
                          </a:solidFill>
                          <a:effectLst/>
                          <a:latin typeface="Cambria" panose="02040503050406030204" pitchFamily="18" charset="0"/>
                        </a:rPr>
                        <a:t>Pankaj Tibak, CII</a:t>
                      </a:r>
                      <a:br>
                        <a:rPr lang="pl-PL" sz="1600" b="0" i="0" u="none" strike="noStrike">
                          <a:solidFill>
                            <a:srgbClr val="000000"/>
                          </a:solidFill>
                          <a:effectLst/>
                          <a:latin typeface="Cambria" panose="02040503050406030204" pitchFamily="18" charset="0"/>
                        </a:rPr>
                      </a:br>
                      <a:r>
                        <a:rPr lang="pl-PL" sz="1600" b="0" i="0" u="none" strike="noStrike">
                          <a:solidFill>
                            <a:srgbClr val="000000"/>
                          </a:solidFill>
                          <a:effectLst/>
                          <a:latin typeface="Cambria" panose="02040503050406030204" pitchFamily="18" charset="0"/>
                        </a:rPr>
                        <a:t>pankaj.tibak@cii.in</a:t>
                      </a:r>
                      <a:br>
                        <a:rPr lang="pl-PL" sz="1600" b="0" i="0" u="none" strike="noStrike">
                          <a:solidFill>
                            <a:srgbClr val="000000"/>
                          </a:solidFill>
                          <a:effectLst/>
                          <a:latin typeface="Cambria" panose="02040503050406030204" pitchFamily="18" charset="0"/>
                        </a:rPr>
                      </a:br>
                      <a:r>
                        <a:rPr lang="pl-PL" sz="1600" b="0" i="0" u="none" strike="noStrike">
                          <a:solidFill>
                            <a:srgbClr val="000000"/>
                          </a:solidFill>
                          <a:effectLst/>
                          <a:latin typeface="Cambria" panose="02040503050406030204" pitchFamily="18" charset="0"/>
                        </a:rPr>
                        <a:t>+91-9825036696</a:t>
                      </a:r>
                    </a:p>
                  </a:txBody>
                  <a:tcPr marL="9525" marR="9525" marT="9525" marB="0" anchor="ctr"/>
                </a:tc>
              </a:tr>
              <a:tr h="692768">
                <a:tc>
                  <a:txBody>
                    <a:bodyPr/>
                    <a:lstStyle/>
                    <a:p>
                      <a:pPr algn="ctr" fontAlgn="ctr"/>
                      <a:r>
                        <a:rPr lang="en-US" sz="1600" b="0" i="0" u="none" strike="noStrike" dirty="0" smtClean="0">
                          <a:solidFill>
                            <a:srgbClr val="000000"/>
                          </a:solidFill>
                          <a:effectLst/>
                          <a:latin typeface="Cambria" panose="02040503050406030204" pitchFamily="18" charset="0"/>
                        </a:rPr>
                        <a:t>7</a:t>
                      </a:r>
                      <a:endParaRPr lang="en-US" sz="16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600" b="0" i="0" u="none" strike="noStrike" dirty="0" smtClean="0">
                          <a:solidFill>
                            <a:srgbClr val="000000"/>
                          </a:solidFill>
                          <a:effectLst/>
                          <a:latin typeface="Cambria" panose="02040503050406030204" pitchFamily="18" charset="0"/>
                        </a:rPr>
                        <a:t>The Netherlands</a:t>
                      </a:r>
                      <a:endParaRPr lang="en-US" sz="16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US" sz="1600" b="0" i="0" u="none" strike="noStrike">
                          <a:solidFill>
                            <a:srgbClr val="000000"/>
                          </a:solidFill>
                          <a:effectLst/>
                          <a:latin typeface="Cambria" panose="02040503050406030204" pitchFamily="18" charset="0"/>
                        </a:rPr>
                        <a:t>Mr. Kalpesh Sheth</a:t>
                      </a:r>
                    </a:p>
                  </a:txBody>
                  <a:tcPr marL="9525" marR="9525" marT="9525" marB="0" anchor="ctr"/>
                </a:tc>
                <a:tc>
                  <a:txBody>
                    <a:bodyPr/>
                    <a:lstStyle/>
                    <a:p>
                      <a:pPr algn="ctr" fontAlgn="ctr"/>
                      <a:r>
                        <a:rPr lang="pl-PL" sz="1600" b="0" i="0" u="none" strike="noStrike">
                          <a:solidFill>
                            <a:srgbClr val="000000"/>
                          </a:solidFill>
                          <a:effectLst/>
                          <a:latin typeface="Cambria" panose="02040503050406030204" pitchFamily="18" charset="0"/>
                        </a:rPr>
                        <a:t>Pankaj Tibak, CII</a:t>
                      </a:r>
                      <a:br>
                        <a:rPr lang="pl-PL" sz="1600" b="0" i="0" u="none" strike="noStrike">
                          <a:solidFill>
                            <a:srgbClr val="000000"/>
                          </a:solidFill>
                          <a:effectLst/>
                          <a:latin typeface="Cambria" panose="02040503050406030204" pitchFamily="18" charset="0"/>
                        </a:rPr>
                      </a:br>
                      <a:r>
                        <a:rPr lang="pl-PL" sz="1600" b="0" i="0" u="none" strike="noStrike">
                          <a:solidFill>
                            <a:srgbClr val="000000"/>
                          </a:solidFill>
                          <a:effectLst/>
                          <a:latin typeface="Cambria" panose="02040503050406030204" pitchFamily="18" charset="0"/>
                        </a:rPr>
                        <a:t>pankaj.tibak@cii.in</a:t>
                      </a:r>
                      <a:br>
                        <a:rPr lang="pl-PL" sz="1600" b="0" i="0" u="none" strike="noStrike">
                          <a:solidFill>
                            <a:srgbClr val="000000"/>
                          </a:solidFill>
                          <a:effectLst/>
                          <a:latin typeface="Cambria" panose="02040503050406030204" pitchFamily="18" charset="0"/>
                        </a:rPr>
                      </a:br>
                      <a:r>
                        <a:rPr lang="pl-PL" sz="1600" b="0" i="0" u="none" strike="noStrike">
                          <a:solidFill>
                            <a:srgbClr val="000000"/>
                          </a:solidFill>
                          <a:effectLst/>
                          <a:latin typeface="Cambria" panose="02040503050406030204" pitchFamily="18" charset="0"/>
                        </a:rPr>
                        <a:t>+91-9825036696</a:t>
                      </a:r>
                    </a:p>
                  </a:txBody>
                  <a:tcPr marL="9525" marR="9525" marT="9525" marB="0" anchor="ctr"/>
                </a:tc>
              </a:tr>
              <a:tr h="1088815">
                <a:tc>
                  <a:txBody>
                    <a:bodyPr/>
                    <a:lstStyle/>
                    <a:p>
                      <a:pPr algn="ctr" fontAlgn="ctr"/>
                      <a:r>
                        <a:rPr lang="en-US" sz="1600" b="0" i="0" u="none" strike="noStrike" dirty="0" smtClean="0">
                          <a:solidFill>
                            <a:srgbClr val="000000"/>
                          </a:solidFill>
                          <a:effectLst/>
                          <a:latin typeface="Cambria" panose="02040503050406030204" pitchFamily="18" charset="0"/>
                        </a:rPr>
                        <a:t>8</a:t>
                      </a:r>
                      <a:endParaRPr lang="en-US" sz="16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600" b="0" i="0" u="none" strike="noStrike">
                          <a:solidFill>
                            <a:srgbClr val="000000"/>
                          </a:solidFill>
                          <a:effectLst/>
                          <a:latin typeface="Cambria" panose="02040503050406030204" pitchFamily="18" charset="0"/>
                        </a:rPr>
                        <a:t>Japan</a:t>
                      </a:r>
                    </a:p>
                  </a:txBody>
                  <a:tcPr marL="9525" marR="9525" marT="9525" marB="0" anchor="ctr"/>
                </a:tc>
                <a:tc>
                  <a:txBody>
                    <a:bodyPr/>
                    <a:lstStyle/>
                    <a:p>
                      <a:pPr algn="ctr" fontAlgn="ctr"/>
                      <a:r>
                        <a:rPr lang="en-US" sz="1600" b="0" i="0" u="none" strike="noStrike">
                          <a:solidFill>
                            <a:srgbClr val="000000"/>
                          </a:solidFill>
                          <a:effectLst/>
                          <a:latin typeface="Cambria" panose="02040503050406030204" pitchFamily="18" charset="0"/>
                        </a:rPr>
                        <a:t>Mr. K T Vyas</a:t>
                      </a:r>
                    </a:p>
                  </a:txBody>
                  <a:tcPr marL="9525" marR="9525" marT="9525" marB="0" anchor="ctr"/>
                </a:tc>
                <a:tc>
                  <a:txBody>
                    <a:bodyPr/>
                    <a:lstStyle/>
                    <a:p>
                      <a:pPr algn="ctr" fontAlgn="ctr"/>
                      <a:r>
                        <a:rPr lang="en-US" sz="1600" b="0" i="0" u="none" strike="noStrike">
                          <a:solidFill>
                            <a:srgbClr val="000000"/>
                          </a:solidFill>
                          <a:effectLst/>
                          <a:latin typeface="Cambria" panose="02040503050406030204" pitchFamily="18" charset="0"/>
                        </a:rPr>
                        <a:t>Raghav Purohit, CII</a:t>
                      </a:r>
                      <a:br>
                        <a:rPr lang="en-US" sz="1600" b="0" i="0" u="none" strike="noStrike">
                          <a:solidFill>
                            <a:srgbClr val="000000"/>
                          </a:solidFill>
                          <a:effectLst/>
                          <a:latin typeface="Cambria" panose="02040503050406030204" pitchFamily="18" charset="0"/>
                        </a:rPr>
                      </a:br>
                      <a:r>
                        <a:rPr lang="en-US" sz="1600" b="0" i="0" u="none" strike="noStrike">
                          <a:solidFill>
                            <a:srgbClr val="000000"/>
                          </a:solidFill>
                          <a:effectLst/>
                          <a:latin typeface="Cambria" panose="02040503050406030204" pitchFamily="18" charset="0"/>
                        </a:rPr>
                        <a:t>raghav.purohit@cii.in</a:t>
                      </a:r>
                      <a:br>
                        <a:rPr lang="en-US" sz="1600" b="0" i="0" u="none" strike="noStrike">
                          <a:solidFill>
                            <a:srgbClr val="000000"/>
                          </a:solidFill>
                          <a:effectLst/>
                          <a:latin typeface="Cambria" panose="02040503050406030204" pitchFamily="18" charset="0"/>
                        </a:rPr>
                      </a:br>
                      <a:r>
                        <a:rPr lang="en-US" sz="1600" b="0" i="0" u="none" strike="noStrike">
                          <a:solidFill>
                            <a:srgbClr val="000000"/>
                          </a:solidFill>
                          <a:effectLst/>
                          <a:latin typeface="Cambria" panose="02040503050406030204" pitchFamily="18" charset="0"/>
                        </a:rPr>
                        <a:t>+91-8511118371</a:t>
                      </a:r>
                    </a:p>
                  </a:txBody>
                  <a:tcPr marL="9525" marR="9525" marT="9525" marB="0" anchor="ctr"/>
                </a:tc>
              </a:tr>
              <a:tr h="692768">
                <a:tc>
                  <a:txBody>
                    <a:bodyPr/>
                    <a:lstStyle/>
                    <a:p>
                      <a:pPr algn="ctr" fontAlgn="ctr"/>
                      <a:r>
                        <a:rPr lang="en-US" sz="1600" b="0" i="0" u="none" strike="noStrike" dirty="0" smtClean="0">
                          <a:solidFill>
                            <a:srgbClr val="000000"/>
                          </a:solidFill>
                          <a:effectLst/>
                          <a:latin typeface="Cambria" panose="02040503050406030204" pitchFamily="18" charset="0"/>
                        </a:rPr>
                        <a:t>9</a:t>
                      </a:r>
                      <a:endParaRPr lang="en-US" sz="16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600" b="0" i="0" u="none" strike="noStrike" dirty="0">
                          <a:solidFill>
                            <a:srgbClr val="000000"/>
                          </a:solidFill>
                          <a:effectLst/>
                          <a:latin typeface="Cambria" panose="02040503050406030204" pitchFamily="18" charset="0"/>
                        </a:rPr>
                        <a:t>UK</a:t>
                      </a:r>
                    </a:p>
                  </a:txBody>
                  <a:tcPr marL="9525" marR="9525" marT="9525" marB="0" anchor="ctr"/>
                </a:tc>
                <a:tc>
                  <a:txBody>
                    <a:bodyPr/>
                    <a:lstStyle/>
                    <a:p>
                      <a:pPr algn="ctr" fontAlgn="ctr"/>
                      <a:r>
                        <a:rPr lang="en-US" sz="1600" b="0" i="0" u="none" strike="noStrike">
                          <a:solidFill>
                            <a:srgbClr val="000000"/>
                          </a:solidFill>
                          <a:effectLst/>
                          <a:latin typeface="Cambria" panose="02040503050406030204" pitchFamily="18" charset="0"/>
                        </a:rPr>
                        <a:t>Mr. Rupesh Rajpurohit</a:t>
                      </a:r>
                    </a:p>
                  </a:txBody>
                  <a:tcPr marL="9525" marR="9525" marT="9525" marB="0" anchor="ctr"/>
                </a:tc>
                <a:tc>
                  <a:txBody>
                    <a:bodyPr/>
                    <a:lstStyle/>
                    <a:p>
                      <a:pPr algn="ctr" fontAlgn="ctr"/>
                      <a:r>
                        <a:rPr lang="en-US" sz="1600" b="0" i="0" u="none" strike="noStrike">
                          <a:solidFill>
                            <a:srgbClr val="000000"/>
                          </a:solidFill>
                          <a:effectLst/>
                          <a:latin typeface="Cambria" panose="02040503050406030204" pitchFamily="18" charset="0"/>
                        </a:rPr>
                        <a:t>Saikat Roy Chowdhury, CII</a:t>
                      </a:r>
                      <a:br>
                        <a:rPr lang="en-US" sz="1600" b="0" i="0" u="none" strike="noStrike">
                          <a:solidFill>
                            <a:srgbClr val="000000"/>
                          </a:solidFill>
                          <a:effectLst/>
                          <a:latin typeface="Cambria" panose="02040503050406030204" pitchFamily="18" charset="0"/>
                        </a:rPr>
                      </a:br>
                      <a:r>
                        <a:rPr lang="en-US" sz="1600" b="0" i="0" u="none" strike="noStrike">
                          <a:solidFill>
                            <a:srgbClr val="000000"/>
                          </a:solidFill>
                          <a:effectLst/>
                          <a:latin typeface="Cambria" panose="02040503050406030204" pitchFamily="18" charset="0"/>
                        </a:rPr>
                        <a:t>saikat.roychowdhury@cii.in</a:t>
                      </a:r>
                      <a:br>
                        <a:rPr lang="en-US" sz="1600" b="0" i="0" u="none" strike="noStrike">
                          <a:solidFill>
                            <a:srgbClr val="000000"/>
                          </a:solidFill>
                          <a:effectLst/>
                          <a:latin typeface="Cambria" panose="02040503050406030204" pitchFamily="18" charset="0"/>
                        </a:rPr>
                      </a:br>
                      <a:r>
                        <a:rPr lang="en-US" sz="1600" b="0" i="0" u="none" strike="noStrike">
                          <a:solidFill>
                            <a:srgbClr val="000000"/>
                          </a:solidFill>
                          <a:effectLst/>
                          <a:latin typeface="Cambria" panose="02040503050406030204" pitchFamily="18" charset="0"/>
                        </a:rPr>
                        <a:t>+91-9978910012</a:t>
                      </a:r>
                    </a:p>
                  </a:txBody>
                  <a:tcPr marL="9525" marR="9525" marT="9525" marB="0" anchor="ctr"/>
                </a:tc>
              </a:tr>
              <a:tr h="692768">
                <a:tc>
                  <a:txBody>
                    <a:bodyPr/>
                    <a:lstStyle/>
                    <a:p>
                      <a:pPr algn="ctr" fontAlgn="ctr"/>
                      <a:r>
                        <a:rPr lang="en-US" sz="1600" b="0" i="0" u="none" strike="noStrike" dirty="0" smtClean="0">
                          <a:solidFill>
                            <a:srgbClr val="000000"/>
                          </a:solidFill>
                          <a:effectLst/>
                          <a:latin typeface="Cambria" panose="02040503050406030204" pitchFamily="18" charset="0"/>
                        </a:rPr>
                        <a:t>10</a:t>
                      </a:r>
                      <a:endParaRPr lang="en-US" sz="16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600" b="0" i="0" u="none" strike="noStrike" dirty="0">
                          <a:solidFill>
                            <a:srgbClr val="000000"/>
                          </a:solidFill>
                          <a:effectLst/>
                          <a:latin typeface="Cambria" panose="02040503050406030204" pitchFamily="18" charset="0"/>
                        </a:rPr>
                        <a:t>Saudi Arabia</a:t>
                      </a:r>
                    </a:p>
                  </a:txBody>
                  <a:tcPr marL="9525" marR="9525" marT="9525" marB="0" anchor="ctr"/>
                </a:tc>
                <a:tc>
                  <a:txBody>
                    <a:bodyPr/>
                    <a:lstStyle/>
                    <a:p>
                      <a:pPr algn="ctr" fontAlgn="ctr"/>
                      <a:r>
                        <a:rPr lang="en-US" sz="1600" b="0" i="0" u="none" strike="noStrike">
                          <a:solidFill>
                            <a:srgbClr val="000000"/>
                          </a:solidFill>
                          <a:effectLst/>
                          <a:latin typeface="Cambria" panose="02040503050406030204" pitchFamily="18" charset="0"/>
                        </a:rPr>
                        <a:t>Mr. Aditya Bhatt</a:t>
                      </a:r>
                    </a:p>
                  </a:txBody>
                  <a:tcPr marL="9525" marR="9525" marT="9525" marB="0" anchor="ctr"/>
                </a:tc>
                <a:tc>
                  <a:txBody>
                    <a:bodyPr/>
                    <a:lstStyle/>
                    <a:p>
                      <a:pPr algn="ctr" fontAlgn="ctr"/>
                      <a:r>
                        <a:rPr lang="en-US" sz="1600" b="0" i="0" u="none" strike="noStrike">
                          <a:solidFill>
                            <a:srgbClr val="000000"/>
                          </a:solidFill>
                          <a:effectLst/>
                          <a:latin typeface="Cambria" panose="02040503050406030204" pitchFamily="18" charset="0"/>
                        </a:rPr>
                        <a:t>Mr. Goutam Ghosh, FICCI</a:t>
                      </a:r>
                      <a:br>
                        <a:rPr lang="en-US" sz="1600" b="0" i="0" u="none" strike="noStrike">
                          <a:solidFill>
                            <a:srgbClr val="000000"/>
                          </a:solidFill>
                          <a:effectLst/>
                          <a:latin typeface="Cambria" panose="02040503050406030204" pitchFamily="18" charset="0"/>
                        </a:rPr>
                      </a:br>
                      <a:r>
                        <a:rPr lang="en-US" sz="1600" b="0" i="0" u="none" strike="noStrike">
                          <a:solidFill>
                            <a:srgbClr val="000000"/>
                          </a:solidFill>
                          <a:effectLst/>
                          <a:latin typeface="Cambria" panose="02040503050406030204" pitchFamily="18" charset="0"/>
                        </a:rPr>
                        <a:t>goutam.ghosh@ficci.com</a:t>
                      </a:r>
                      <a:br>
                        <a:rPr lang="en-US" sz="1600" b="0" i="0" u="none" strike="noStrike">
                          <a:solidFill>
                            <a:srgbClr val="000000"/>
                          </a:solidFill>
                          <a:effectLst/>
                          <a:latin typeface="Cambria" panose="02040503050406030204" pitchFamily="18" charset="0"/>
                        </a:rPr>
                      </a:br>
                      <a:r>
                        <a:rPr lang="en-US" sz="1600" b="0" i="0" u="none" strike="noStrike">
                          <a:solidFill>
                            <a:srgbClr val="000000"/>
                          </a:solidFill>
                          <a:effectLst/>
                          <a:latin typeface="Cambria" panose="02040503050406030204" pitchFamily="18" charset="0"/>
                        </a:rPr>
                        <a:t>+919811337773</a:t>
                      </a:r>
                    </a:p>
                  </a:txBody>
                  <a:tcPr marL="9525" marR="9525" marT="9525" marB="0" anchor="ctr"/>
                </a:tc>
              </a:tr>
              <a:tr h="692768">
                <a:tc>
                  <a:txBody>
                    <a:bodyPr/>
                    <a:lstStyle/>
                    <a:p>
                      <a:pPr algn="ctr" fontAlgn="ctr"/>
                      <a:r>
                        <a:rPr lang="en-US" sz="1600" b="0" i="0" u="none" strike="noStrike" dirty="0" smtClean="0">
                          <a:solidFill>
                            <a:srgbClr val="000000"/>
                          </a:solidFill>
                          <a:effectLst/>
                          <a:latin typeface="Cambria" panose="02040503050406030204" pitchFamily="18" charset="0"/>
                        </a:rPr>
                        <a:t>11</a:t>
                      </a:r>
                      <a:endParaRPr lang="en-US" sz="1600" b="0" i="0" u="none" strike="noStrike" dirty="0">
                        <a:solidFill>
                          <a:srgbClr val="000000"/>
                        </a:solidFill>
                        <a:effectLst/>
                        <a:latin typeface="Cambria" panose="02040503050406030204" pitchFamily="18" charset="0"/>
                      </a:endParaRPr>
                    </a:p>
                  </a:txBody>
                  <a:tcPr marL="8703" marR="8703" marT="8703" marB="0" anchor="ctr"/>
                </a:tc>
                <a:tc>
                  <a:txBody>
                    <a:bodyPr/>
                    <a:lstStyle/>
                    <a:p>
                      <a:pPr algn="ctr" fontAlgn="ctr"/>
                      <a:r>
                        <a:rPr lang="en-US" sz="1600" b="0" i="0" u="none" strike="noStrike">
                          <a:solidFill>
                            <a:srgbClr val="000000"/>
                          </a:solidFill>
                          <a:effectLst/>
                          <a:latin typeface="Cambria" panose="02040503050406030204" pitchFamily="18" charset="0"/>
                        </a:rPr>
                        <a:t>Israel</a:t>
                      </a:r>
                    </a:p>
                  </a:txBody>
                  <a:tcPr marL="9525" marR="9525" marT="9525" marB="0" anchor="ctr"/>
                </a:tc>
                <a:tc>
                  <a:txBody>
                    <a:bodyPr/>
                    <a:lstStyle/>
                    <a:p>
                      <a:pPr algn="ctr" fontAlgn="ctr"/>
                      <a:r>
                        <a:rPr lang="en-US" sz="1600" b="0" i="0" u="none" strike="noStrike">
                          <a:solidFill>
                            <a:srgbClr val="000000"/>
                          </a:solidFill>
                          <a:effectLst/>
                          <a:latin typeface="Cambria" panose="02040503050406030204" pitchFamily="18" charset="0"/>
                        </a:rPr>
                        <a:t>Mr. Rupesh Rajpurohit</a:t>
                      </a:r>
                    </a:p>
                  </a:txBody>
                  <a:tcPr marL="9525" marR="9525" marT="9525" marB="0" anchor="ctr"/>
                </a:tc>
                <a:tc>
                  <a:txBody>
                    <a:bodyPr/>
                    <a:lstStyle/>
                    <a:p>
                      <a:pPr algn="ctr" fontAlgn="ctr"/>
                      <a:r>
                        <a:rPr lang="en-US" sz="1600" b="0" i="0" u="none" strike="noStrike" dirty="0">
                          <a:solidFill>
                            <a:srgbClr val="000000"/>
                          </a:solidFill>
                          <a:effectLst/>
                          <a:latin typeface="Cambria" panose="02040503050406030204" pitchFamily="18" charset="0"/>
                        </a:rPr>
                        <a:t>Saikat Roy Chowdhury, CII</a:t>
                      </a:r>
                      <a:br>
                        <a:rPr lang="en-US" sz="1600" b="0" i="0" u="none" strike="noStrike" dirty="0">
                          <a:solidFill>
                            <a:srgbClr val="000000"/>
                          </a:solidFill>
                          <a:effectLst/>
                          <a:latin typeface="Cambria" panose="02040503050406030204" pitchFamily="18" charset="0"/>
                        </a:rPr>
                      </a:br>
                      <a:r>
                        <a:rPr lang="en-US" sz="1600" b="0" i="0" u="none" strike="noStrike" dirty="0">
                          <a:solidFill>
                            <a:srgbClr val="000000"/>
                          </a:solidFill>
                          <a:effectLst/>
                          <a:latin typeface="Cambria" panose="02040503050406030204" pitchFamily="18" charset="0"/>
                        </a:rPr>
                        <a:t>saikat.roychowdhury@cii.in</a:t>
                      </a:r>
                      <a:br>
                        <a:rPr lang="en-US" sz="1600" b="0" i="0" u="none" strike="noStrike" dirty="0">
                          <a:solidFill>
                            <a:srgbClr val="000000"/>
                          </a:solidFill>
                          <a:effectLst/>
                          <a:latin typeface="Cambria" panose="02040503050406030204" pitchFamily="18" charset="0"/>
                        </a:rPr>
                      </a:br>
                      <a:r>
                        <a:rPr lang="en-US" sz="1600" b="0" i="0" u="none" strike="noStrike" dirty="0">
                          <a:solidFill>
                            <a:srgbClr val="000000"/>
                          </a:solidFill>
                          <a:effectLst/>
                          <a:latin typeface="Cambria" panose="02040503050406030204" pitchFamily="18" charset="0"/>
                        </a:rPr>
                        <a:t>+91-9978910012</a:t>
                      </a:r>
                    </a:p>
                  </a:txBody>
                  <a:tcPr marL="9525" marR="9525" marT="9525" marB="0" anchor="ctr"/>
                </a:tc>
              </a:tr>
            </a:tbl>
          </a:graphicData>
        </a:graphic>
      </p:graphicFrame>
    </p:spTree>
    <p:extLst>
      <p:ext uri="{BB962C8B-B14F-4D97-AF65-F5344CB8AC3E}">
        <p14:creationId xmlns:p14="http://schemas.microsoft.com/office/powerpoint/2010/main" val="1836395279"/>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57965" y="212521"/>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Events where presence of Country Heads/VVIPs is solicited</a:t>
            </a:r>
            <a:endParaRPr lang="en-US" b="1" dirty="0" smtClean="0">
              <a:solidFill>
                <a:schemeClr val="accent2">
                  <a:lumMod val="75000"/>
                </a:schemeClr>
              </a:solidFill>
              <a:latin typeface="Cambria" panose="02040503050406030204" pitchFamily="18" charset="0"/>
            </a:endParaRPr>
          </a:p>
        </p:txBody>
      </p:sp>
      <p:sp>
        <p:nvSpPr>
          <p:cNvPr id="2" name="TextBox 1"/>
          <p:cNvSpPr txBox="1"/>
          <p:nvPr/>
        </p:nvSpPr>
        <p:spPr>
          <a:xfrm>
            <a:off x="484920" y="1372195"/>
            <a:ext cx="11416794"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Cambria" panose="02040503050406030204" pitchFamily="18" charset="0"/>
              </a:rPr>
              <a:t>Inauguration of Global Trade Show 2017                                                                                                                                                                                  (9 January 2017, 1700 </a:t>
            </a:r>
            <a:r>
              <a:rPr lang="en-US" sz="1600" dirty="0" err="1" smtClean="0">
                <a:latin typeface="Cambria" panose="02040503050406030204" pitchFamily="18" charset="0"/>
              </a:rPr>
              <a:t>hrs</a:t>
            </a:r>
            <a:r>
              <a:rPr lang="en-US" sz="1600" dirty="0" smtClean="0">
                <a:latin typeface="Cambria" panose="02040503050406030204" pitchFamily="18" charset="0"/>
              </a:rPr>
              <a:t>)</a:t>
            </a:r>
          </a:p>
          <a:p>
            <a:pPr marL="285750" indent="-285750">
              <a:buFont typeface="Arial" panose="020B0604020202020204" pitchFamily="34" charset="0"/>
              <a:buChar char="•"/>
            </a:pPr>
            <a:endParaRPr lang="en-US" sz="1600" dirty="0">
              <a:latin typeface="Cambria" panose="02040503050406030204" pitchFamily="18" charset="0"/>
            </a:endParaRPr>
          </a:p>
          <a:p>
            <a:pPr marL="285750" indent="-285750">
              <a:buFont typeface="Arial" panose="020B0604020202020204" pitchFamily="34" charset="0"/>
              <a:buChar char="•"/>
            </a:pPr>
            <a:r>
              <a:rPr lang="en-US" sz="1600" dirty="0">
                <a:latin typeface="Cambria" panose="02040503050406030204" pitchFamily="18" charset="0"/>
              </a:rPr>
              <a:t>Inaugural Ceremony of </a:t>
            </a:r>
            <a:r>
              <a:rPr lang="en-US" sz="1600" dirty="0" smtClean="0">
                <a:latin typeface="Cambria" panose="02040503050406030204" pitchFamily="18" charset="0"/>
              </a:rPr>
              <a:t>India’s 1</a:t>
            </a:r>
            <a:r>
              <a:rPr lang="en-US" sz="1600" baseline="30000" dirty="0" smtClean="0">
                <a:latin typeface="Cambria" panose="02040503050406030204" pitchFamily="18" charset="0"/>
              </a:rPr>
              <a:t>st</a:t>
            </a:r>
            <a:r>
              <a:rPr lang="en-US" sz="1600" dirty="0" smtClean="0">
                <a:latin typeface="Cambria" panose="02040503050406030204" pitchFamily="18" charset="0"/>
              </a:rPr>
              <a:t> International Exchange at GIFT City                                                                                                                           (9 </a:t>
            </a:r>
            <a:r>
              <a:rPr lang="en-US" sz="1600" dirty="0">
                <a:latin typeface="Cambria" panose="02040503050406030204" pitchFamily="18" charset="0"/>
              </a:rPr>
              <a:t>January 2017, 1745 </a:t>
            </a:r>
            <a:r>
              <a:rPr lang="en-US" sz="1600" dirty="0" err="1">
                <a:latin typeface="Cambria" panose="02040503050406030204" pitchFamily="18" charset="0"/>
              </a:rPr>
              <a:t>hrs</a:t>
            </a:r>
            <a:r>
              <a:rPr lang="en-US" sz="1600" dirty="0">
                <a:latin typeface="Cambria" panose="02040503050406030204" pitchFamily="18" charset="0"/>
              </a:rPr>
              <a:t>) </a:t>
            </a:r>
            <a:endParaRPr lang="en-US" sz="1600" dirty="0" smtClean="0">
              <a:latin typeface="Cambria" panose="02040503050406030204" pitchFamily="18" charset="0"/>
            </a:endParaRPr>
          </a:p>
          <a:p>
            <a:pPr marL="285750" indent="-285750">
              <a:buFont typeface="Arial" panose="020B0604020202020204" pitchFamily="34" charset="0"/>
              <a:buChar char="•"/>
            </a:pPr>
            <a:endParaRPr lang="en-US" sz="1600" dirty="0">
              <a:latin typeface="Cambria" panose="02040503050406030204" pitchFamily="18" charset="0"/>
            </a:endParaRPr>
          </a:p>
          <a:p>
            <a:pPr marL="285750" indent="-285750">
              <a:buFont typeface="Arial" panose="020B0604020202020204" pitchFamily="34" charset="0"/>
              <a:buChar char="•"/>
            </a:pPr>
            <a:r>
              <a:rPr lang="en-US" sz="1600" dirty="0" smtClean="0">
                <a:latin typeface="Cambria" panose="02040503050406030204" pitchFamily="18" charset="0"/>
              </a:rPr>
              <a:t>Lunch at Mahatma </a:t>
            </a:r>
            <a:r>
              <a:rPr lang="en-US" sz="1600" dirty="0" err="1" smtClean="0">
                <a:latin typeface="Cambria" panose="02040503050406030204" pitchFamily="18" charset="0"/>
              </a:rPr>
              <a:t>Mandir</a:t>
            </a:r>
            <a:r>
              <a:rPr lang="en-US" sz="1600" dirty="0" smtClean="0">
                <a:latin typeface="Cambria" panose="02040503050406030204" pitchFamily="18" charset="0"/>
              </a:rPr>
              <a:t> </a:t>
            </a:r>
          </a:p>
          <a:p>
            <a:r>
              <a:rPr lang="en-US" sz="1600" dirty="0">
                <a:latin typeface="Cambria" panose="02040503050406030204" pitchFamily="18" charset="0"/>
              </a:rPr>
              <a:t> </a:t>
            </a:r>
            <a:r>
              <a:rPr lang="en-US" sz="1600" dirty="0" smtClean="0">
                <a:latin typeface="Cambria" panose="02040503050406030204" pitchFamily="18" charset="0"/>
              </a:rPr>
              <a:t>     (10 January 2017, 1330 </a:t>
            </a:r>
            <a:r>
              <a:rPr lang="en-US" sz="1600" dirty="0" err="1" smtClean="0">
                <a:latin typeface="Cambria" panose="02040503050406030204" pitchFamily="18" charset="0"/>
              </a:rPr>
              <a:t>hrs</a:t>
            </a:r>
            <a:r>
              <a:rPr lang="en-US" sz="1600" dirty="0" smtClean="0">
                <a:latin typeface="Cambria" panose="02040503050406030204" pitchFamily="18" charset="0"/>
              </a:rPr>
              <a:t>)</a:t>
            </a:r>
            <a:endParaRPr lang="en-US" sz="1600" dirty="0">
              <a:latin typeface="Cambria" panose="02040503050406030204" pitchFamily="18" charset="0"/>
            </a:endParaRPr>
          </a:p>
          <a:p>
            <a:pPr marL="285750" indent="-285750">
              <a:buFont typeface="Arial" panose="020B0604020202020204" pitchFamily="34" charset="0"/>
              <a:buChar char="•"/>
            </a:pPr>
            <a:endParaRPr lang="en-US" sz="1600" dirty="0" smtClean="0">
              <a:latin typeface="Cambria" panose="02040503050406030204" pitchFamily="18" charset="0"/>
            </a:endParaRPr>
          </a:p>
          <a:p>
            <a:pPr marL="285750" indent="-285750">
              <a:buFont typeface="Arial" panose="020B0604020202020204" pitchFamily="34" charset="0"/>
              <a:buChar char="•"/>
            </a:pPr>
            <a:r>
              <a:rPr lang="en-US" sz="1600" dirty="0" smtClean="0">
                <a:latin typeface="Cambria" panose="02040503050406030204" pitchFamily="18" charset="0"/>
              </a:rPr>
              <a:t>Inaugural Ceremony of Vibrant Gujarat Global Summit 2017                                                                                                                                  (10 January 2017, 1530 </a:t>
            </a:r>
            <a:r>
              <a:rPr lang="en-US" sz="1600" dirty="0" err="1" smtClean="0">
                <a:latin typeface="Cambria" panose="02040503050406030204" pitchFamily="18" charset="0"/>
              </a:rPr>
              <a:t>hrs</a:t>
            </a:r>
            <a:r>
              <a:rPr lang="en-US" sz="1600" dirty="0" smtClean="0">
                <a:latin typeface="Cambria" panose="02040503050406030204" pitchFamily="18" charset="0"/>
              </a:rPr>
              <a:t>)</a:t>
            </a:r>
          </a:p>
          <a:p>
            <a:pPr marL="285750" indent="-285750">
              <a:buFont typeface="Arial" panose="020B0604020202020204" pitchFamily="34" charset="0"/>
              <a:buChar char="•"/>
            </a:pPr>
            <a:endParaRPr lang="en-US" sz="1600" dirty="0">
              <a:latin typeface="Cambria" panose="02040503050406030204" pitchFamily="18" charset="0"/>
            </a:endParaRPr>
          </a:p>
          <a:p>
            <a:pPr marL="285750" indent="-285750">
              <a:buFont typeface="Arial" panose="020B0604020202020204" pitchFamily="34" charset="0"/>
              <a:buChar char="•"/>
            </a:pPr>
            <a:r>
              <a:rPr lang="en-US" sz="1600" dirty="0" smtClean="0">
                <a:latin typeface="Cambria" panose="02040503050406030204" pitchFamily="18" charset="0"/>
              </a:rPr>
              <a:t>Reception cum dinner</a:t>
            </a:r>
          </a:p>
          <a:p>
            <a:r>
              <a:rPr lang="en-US" sz="1600" dirty="0">
                <a:latin typeface="Cambria" panose="02040503050406030204" pitchFamily="18" charset="0"/>
              </a:rPr>
              <a:t> </a:t>
            </a:r>
            <a:r>
              <a:rPr lang="en-US" sz="1600" dirty="0" smtClean="0">
                <a:latin typeface="Cambria" panose="02040503050406030204" pitchFamily="18" charset="0"/>
              </a:rPr>
              <a:t>     (10 January 2017, 1900 </a:t>
            </a:r>
            <a:r>
              <a:rPr lang="en-US" sz="1600" dirty="0" err="1" smtClean="0">
                <a:latin typeface="Cambria" panose="02040503050406030204" pitchFamily="18" charset="0"/>
              </a:rPr>
              <a:t>hrs</a:t>
            </a:r>
            <a:r>
              <a:rPr lang="en-US" sz="1600" dirty="0" smtClean="0">
                <a:latin typeface="Cambria" panose="02040503050406030204" pitchFamily="18" charset="0"/>
              </a:rPr>
              <a:t> onwards)</a:t>
            </a:r>
          </a:p>
          <a:p>
            <a:endParaRPr lang="en-US" sz="1600" dirty="0" smtClean="0">
              <a:latin typeface="Cambria" panose="02040503050406030204" pitchFamily="18" charset="0"/>
            </a:endParaRPr>
          </a:p>
          <a:p>
            <a:pPr marL="342900" indent="-342900">
              <a:buFont typeface="Arial" panose="020B0604020202020204" pitchFamily="34" charset="0"/>
              <a:buChar char="•"/>
            </a:pPr>
            <a:r>
              <a:rPr lang="en-US" sz="1600" dirty="0" smtClean="0">
                <a:latin typeface="Cambria" panose="02040503050406030204" pitchFamily="18" charset="0"/>
              </a:rPr>
              <a:t>Respective Country Seminars</a:t>
            </a:r>
          </a:p>
          <a:p>
            <a:pPr marL="342900" indent="-342900">
              <a:buFont typeface="Arial" panose="020B0604020202020204" pitchFamily="34" charset="0"/>
              <a:buChar char="•"/>
            </a:pPr>
            <a:endParaRPr lang="en-US" sz="1600" dirty="0">
              <a:latin typeface="Cambria" panose="02040503050406030204" pitchFamily="18" charset="0"/>
            </a:endParaRPr>
          </a:p>
          <a:p>
            <a:pPr marL="342900" indent="-342900">
              <a:buFont typeface="Arial" panose="020B0604020202020204" pitchFamily="34" charset="0"/>
              <a:buChar char="•"/>
            </a:pPr>
            <a:r>
              <a:rPr lang="en-US" sz="1600" dirty="0" smtClean="0">
                <a:latin typeface="Cambria" panose="02040503050406030204" pitchFamily="18" charset="0"/>
              </a:rPr>
              <a:t>Various Theme Seminars</a:t>
            </a:r>
          </a:p>
          <a:p>
            <a:pPr marL="285750" indent="-285750">
              <a:buFont typeface="Arial" panose="020B0604020202020204" pitchFamily="34" charset="0"/>
              <a:buChar char="•"/>
            </a:pPr>
            <a:endParaRPr lang="en-US" sz="1600" dirty="0">
              <a:latin typeface="Cambria" panose="02040503050406030204" pitchFamily="18" charset="0"/>
            </a:endParaRPr>
          </a:p>
          <a:p>
            <a:pPr marL="285750" indent="-285750">
              <a:buFont typeface="Arial" panose="020B0604020202020204" pitchFamily="34" charset="0"/>
              <a:buChar char="•"/>
            </a:pPr>
            <a:r>
              <a:rPr lang="en-US" sz="1600" dirty="0" smtClean="0">
                <a:latin typeface="Cambria" panose="02040503050406030204" pitchFamily="18" charset="0"/>
              </a:rPr>
              <a:t>Valedictory Session                                                                                                                                                                                                                     (12 January 2017, 1700 </a:t>
            </a:r>
            <a:r>
              <a:rPr lang="en-US" sz="1600" dirty="0" err="1" smtClean="0">
                <a:latin typeface="Cambria" panose="02040503050406030204" pitchFamily="18" charset="0"/>
              </a:rPr>
              <a:t>hrs</a:t>
            </a:r>
            <a:r>
              <a:rPr lang="en-US" sz="1600" dirty="0" smtClean="0">
                <a:latin typeface="Cambria" panose="02040503050406030204" pitchFamily="18" charset="0"/>
              </a:rPr>
              <a:t>)</a:t>
            </a:r>
            <a:endParaRPr lang="en-US" sz="1600" dirty="0">
              <a:latin typeface="Cambria" panose="02040503050406030204" pitchFamily="18" charset="0"/>
            </a:endParaRPr>
          </a:p>
        </p:txBody>
      </p:sp>
    </p:spTree>
    <p:extLst>
      <p:ext uri="{BB962C8B-B14F-4D97-AF65-F5344CB8AC3E}">
        <p14:creationId xmlns:p14="http://schemas.microsoft.com/office/powerpoint/2010/main" val="1830865355"/>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Availability of Hon’ble PM/CM During Lunch/Dinner</a:t>
            </a:r>
            <a:endParaRPr lang="en-US" b="1" dirty="0" smtClean="0">
              <a:solidFill>
                <a:schemeClr val="accent2">
                  <a:lumMod val="75000"/>
                </a:schemeClr>
              </a:solidFill>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00043009"/>
              </p:ext>
            </p:extLst>
          </p:nvPr>
        </p:nvGraphicFramePr>
        <p:xfrm>
          <a:off x="528639" y="1332846"/>
          <a:ext cx="10887074" cy="5124299"/>
        </p:xfrm>
        <a:graphic>
          <a:graphicData uri="http://schemas.openxmlformats.org/drawingml/2006/table">
            <a:tbl>
              <a:tblPr firstRow="1" firstCol="1" bandRow="1" bandCol="1">
                <a:tableStyleId>{69012ECD-51FC-41F1-AA8D-1B2483CD663E}</a:tableStyleId>
              </a:tblPr>
              <a:tblGrid>
                <a:gridCol w="1883505"/>
                <a:gridCol w="4201666"/>
                <a:gridCol w="2528588"/>
                <a:gridCol w="2273315"/>
              </a:tblGrid>
              <a:tr h="510242">
                <a:tc>
                  <a:txBody>
                    <a:bodyPr/>
                    <a:lstStyle/>
                    <a:p>
                      <a:pPr marL="0" marR="0" algn="ctr">
                        <a:lnSpc>
                          <a:spcPct val="115000"/>
                        </a:lnSpc>
                        <a:spcBef>
                          <a:spcPts val="0"/>
                        </a:spcBef>
                        <a:spcAft>
                          <a:spcPts val="300"/>
                        </a:spcAft>
                      </a:pPr>
                      <a:r>
                        <a:rPr lang="en-US" sz="1900" dirty="0">
                          <a:effectLst/>
                          <a:latin typeface="Cambria" panose="02040503050406030204" pitchFamily="18" charset="0"/>
                        </a:rPr>
                        <a:t>Date &amp; Time</a:t>
                      </a:r>
                      <a:endParaRPr lang="en-US" sz="1900" dirty="0">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300"/>
                        </a:spcAft>
                      </a:pPr>
                      <a:r>
                        <a:rPr lang="en-US" sz="1900" dirty="0" smtClean="0">
                          <a:effectLst/>
                          <a:latin typeface="Cambria" panose="02040503050406030204" pitchFamily="18" charset="0"/>
                        </a:rPr>
                        <a:t>Event</a:t>
                      </a:r>
                      <a:endParaRPr lang="en-US" sz="1900" dirty="0">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300"/>
                        </a:spcAft>
                      </a:pPr>
                      <a:r>
                        <a:rPr lang="en-US" sz="1900" dirty="0" smtClean="0">
                          <a:effectLst/>
                          <a:latin typeface="Cambria" panose="02040503050406030204" pitchFamily="18" charset="0"/>
                        </a:rPr>
                        <a:t>Dignitaries</a:t>
                      </a:r>
                      <a:endParaRPr lang="en-US" sz="1900" dirty="0">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300"/>
                        </a:spcAft>
                      </a:pPr>
                      <a:r>
                        <a:rPr lang="en-US" sz="1900" dirty="0">
                          <a:effectLst/>
                          <a:latin typeface="Cambria" panose="02040503050406030204" pitchFamily="18" charset="0"/>
                        </a:rPr>
                        <a:t>Venue</a:t>
                      </a:r>
                      <a:endParaRPr lang="en-US" sz="1900" dirty="0">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325">
                <a:tc gridSpan="4">
                  <a:txBody>
                    <a:bodyPr/>
                    <a:lstStyle/>
                    <a:p>
                      <a:pPr marL="0" marR="0" algn="ctr">
                        <a:lnSpc>
                          <a:spcPct val="115000"/>
                        </a:lnSpc>
                        <a:spcBef>
                          <a:spcPts val="0"/>
                        </a:spcBef>
                        <a:spcAft>
                          <a:spcPts val="300"/>
                        </a:spcAft>
                      </a:pPr>
                      <a:r>
                        <a:rPr lang="en-US" sz="1900" dirty="0" smtClean="0">
                          <a:effectLst/>
                          <a:latin typeface="Cambria" panose="02040503050406030204" pitchFamily="18" charset="0"/>
                        </a:rPr>
                        <a:t>10</a:t>
                      </a:r>
                      <a:r>
                        <a:rPr lang="en-US" sz="1900" baseline="30000" dirty="0" smtClean="0">
                          <a:effectLst/>
                          <a:latin typeface="Cambria" panose="02040503050406030204" pitchFamily="18" charset="0"/>
                        </a:rPr>
                        <a:t>th</a:t>
                      </a:r>
                      <a:r>
                        <a:rPr lang="en-US" sz="1900" dirty="0" smtClean="0">
                          <a:effectLst/>
                          <a:latin typeface="Cambria" panose="02040503050406030204" pitchFamily="18" charset="0"/>
                        </a:rPr>
                        <a:t> January, 2017 </a:t>
                      </a:r>
                      <a:endParaRPr lang="en-US" sz="1900" dirty="0">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300"/>
                        </a:spcAft>
                      </a:pPr>
                      <a:endParaRPr lang="en-US" sz="1600" dirty="0">
                        <a:effectLst/>
                        <a:latin typeface="Cambria" panose="02040503050406030204" pitchFamily="18" charset="0"/>
                        <a:ea typeface="Times New Roman" panose="02020603050405020304" pitchFamily="18" charset="0"/>
                        <a:cs typeface="Mangal" panose="02040503050203030202" pitchFamily="18" charset="0"/>
                      </a:endParaRPr>
                    </a:p>
                  </a:txBody>
                  <a:tcPr marL="68580" marR="68580" marT="0" marB="0"/>
                </a:tc>
              </a:tr>
              <a:tr h="318922">
                <a:tc>
                  <a:txBody>
                    <a:bodyPr/>
                    <a:lstStyle/>
                    <a:p>
                      <a:pPr marL="0" marR="0">
                        <a:lnSpc>
                          <a:spcPct val="115000"/>
                        </a:lnSpc>
                        <a:spcBef>
                          <a:spcPts val="0"/>
                        </a:spcBef>
                        <a:spcAft>
                          <a:spcPts val="300"/>
                        </a:spcAft>
                      </a:pPr>
                      <a:r>
                        <a:rPr lang="en-US" sz="1900" dirty="0" smtClean="0">
                          <a:effectLst/>
                          <a:latin typeface="Cambria" panose="02040503050406030204" pitchFamily="18" charset="0"/>
                          <a:ea typeface="Times New Roman" panose="02020603050405020304" pitchFamily="18" charset="0"/>
                          <a:cs typeface="Arial" panose="020B0604020202020204" pitchFamily="34" charset="0"/>
                        </a:rPr>
                        <a:t>9:00</a:t>
                      </a:r>
                      <a:r>
                        <a:rPr lang="en-US" sz="1900" baseline="0" dirty="0" smtClean="0">
                          <a:effectLst/>
                          <a:latin typeface="Cambria" panose="02040503050406030204" pitchFamily="18" charset="0"/>
                          <a:ea typeface="Times New Roman" panose="02020603050405020304" pitchFamily="18" charset="0"/>
                          <a:cs typeface="Arial" panose="020B0604020202020204" pitchFamily="34" charset="0"/>
                        </a:rPr>
                        <a:t> AM – 1:00 PM</a:t>
                      </a:r>
                      <a:endParaRPr lang="en-US" sz="1900" dirty="0">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r>
                        <a:rPr lang="en-US" sz="1900" kern="1200" dirty="0" smtClean="0">
                          <a:effectLst/>
                          <a:latin typeface="Cambria" panose="02040503050406030204" pitchFamily="18" charset="0"/>
                        </a:rPr>
                        <a:t>Meetings</a:t>
                      </a: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r>
                        <a:rPr lang="en-US" sz="1900" kern="1200" dirty="0" smtClean="0">
                          <a:effectLst/>
                          <a:latin typeface="Cambria" panose="02040503050406030204" pitchFamily="18" charset="0"/>
                        </a:rPr>
                        <a:t>Hon’ble PM</a:t>
                      </a:r>
                      <a:r>
                        <a:rPr lang="en-US" sz="1900" kern="1200" baseline="0" dirty="0" smtClean="0">
                          <a:effectLst/>
                          <a:latin typeface="Cambria" panose="02040503050406030204" pitchFamily="18" charset="0"/>
                        </a:rPr>
                        <a:t>                     </a:t>
                      </a:r>
                      <a:r>
                        <a:rPr lang="en-US" sz="1900" kern="1200" dirty="0" smtClean="0">
                          <a:effectLst/>
                          <a:latin typeface="Cambria" panose="02040503050406030204" pitchFamily="18" charset="0"/>
                        </a:rPr>
                        <a:t>Hon’ble CM </a:t>
                      </a: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r>
                        <a:rPr lang="en-US" sz="1900" kern="1200">
                          <a:effectLst/>
                          <a:latin typeface="Cambria" panose="02040503050406030204" pitchFamily="18" charset="0"/>
                        </a:rPr>
                        <a:t>Mahatma Mandir </a:t>
                      </a:r>
                      <a:endParaRPr lang="en-US" sz="1900" kern="120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922">
                <a:tc>
                  <a:txBody>
                    <a:bodyPr/>
                    <a:lstStyle/>
                    <a:p>
                      <a:pPr marL="0" marR="0">
                        <a:lnSpc>
                          <a:spcPct val="115000"/>
                        </a:lnSpc>
                        <a:spcBef>
                          <a:spcPts val="0"/>
                        </a:spcBef>
                        <a:spcAft>
                          <a:spcPts val="300"/>
                        </a:spcAft>
                      </a:pPr>
                      <a:r>
                        <a:rPr lang="en-US" sz="1900" dirty="0" smtClean="0">
                          <a:effectLst/>
                          <a:latin typeface="Cambria" panose="02040503050406030204" pitchFamily="18" charset="0"/>
                          <a:ea typeface="Times New Roman" panose="02020603050405020304" pitchFamily="18" charset="0"/>
                          <a:cs typeface="Arial" panose="020B0604020202020204" pitchFamily="34" charset="0"/>
                        </a:rPr>
                        <a:t>1:30 PM –</a:t>
                      </a:r>
                      <a:r>
                        <a:rPr lang="en-US" sz="1900" baseline="0" dirty="0" smtClean="0">
                          <a:effectLst/>
                          <a:latin typeface="Cambria" panose="02040503050406030204" pitchFamily="18" charset="0"/>
                          <a:ea typeface="Times New Roman" panose="02020603050405020304" pitchFamily="18" charset="0"/>
                          <a:cs typeface="Arial" panose="020B0604020202020204" pitchFamily="34" charset="0"/>
                        </a:rPr>
                        <a:t> 2:30 PM</a:t>
                      </a:r>
                      <a:endParaRPr lang="en-US" sz="1900" dirty="0">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r>
                        <a:rPr lang="en-US" sz="1900" kern="1200" dirty="0" smtClean="0">
                          <a:effectLst/>
                          <a:latin typeface="Cambria" panose="02040503050406030204" pitchFamily="18" charset="0"/>
                        </a:rPr>
                        <a:t>Lunch</a:t>
                      </a: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300"/>
                        </a:spcAft>
                        <a:buClrTx/>
                        <a:buSzTx/>
                        <a:buFontTx/>
                        <a:buNone/>
                        <a:tabLst/>
                        <a:defRPr/>
                      </a:pPr>
                      <a:r>
                        <a:rPr lang="en-US" sz="1900" kern="1200" dirty="0" smtClean="0">
                          <a:effectLst/>
                          <a:latin typeface="Cambria" panose="02040503050406030204" pitchFamily="18" charset="0"/>
                        </a:rPr>
                        <a:t>Hon’ble PM</a:t>
                      </a:r>
                      <a:r>
                        <a:rPr lang="en-US" sz="1900" kern="1200" baseline="0" dirty="0" smtClean="0">
                          <a:effectLst/>
                          <a:latin typeface="Cambria" panose="02040503050406030204" pitchFamily="18" charset="0"/>
                        </a:rPr>
                        <a:t>               </a:t>
                      </a:r>
                      <a:r>
                        <a:rPr lang="en-US" sz="1900" kern="1200" dirty="0" smtClean="0">
                          <a:effectLst/>
                          <a:latin typeface="Cambria" panose="02040503050406030204" pitchFamily="18" charset="0"/>
                        </a:rPr>
                        <a:t> Hon’ble CM </a:t>
                      </a:r>
                      <a:endParaRPr lang="en-US" sz="1900" kern="1200" dirty="0" smtClean="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r>
                        <a:rPr lang="en-US" sz="1900" kern="1200" dirty="0">
                          <a:effectLst/>
                          <a:latin typeface="Cambria" panose="02040503050406030204" pitchFamily="18" charset="0"/>
                        </a:rPr>
                        <a:t>Mahatma </a:t>
                      </a:r>
                      <a:r>
                        <a:rPr lang="en-US" sz="1900" kern="1200" dirty="0" err="1">
                          <a:effectLst/>
                          <a:latin typeface="Cambria" panose="02040503050406030204" pitchFamily="18" charset="0"/>
                        </a:rPr>
                        <a:t>Mandir</a:t>
                      </a: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922">
                <a:tc>
                  <a:txBody>
                    <a:bodyPr/>
                    <a:lstStyle/>
                    <a:p>
                      <a:pPr marL="0" marR="0" algn="l" defTabSz="914400" rtl="0" eaLnBrk="1" latinLnBrk="0" hangingPunct="1">
                        <a:lnSpc>
                          <a:spcPct val="115000"/>
                        </a:lnSpc>
                        <a:spcBef>
                          <a:spcPts val="0"/>
                        </a:spcBef>
                        <a:spcAft>
                          <a:spcPts val="300"/>
                        </a:spcAft>
                      </a:pPr>
                      <a:r>
                        <a:rPr lang="en-US" sz="1900" kern="1200" dirty="0" smtClean="0">
                          <a:effectLst/>
                          <a:latin typeface="Cambria" panose="02040503050406030204" pitchFamily="18" charset="0"/>
                        </a:rPr>
                        <a:t>2:30- 3:15 PM</a:t>
                      </a:r>
                      <a:endParaRPr lang="en-US" sz="1900" b="1"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r>
                        <a:rPr lang="en-US" sz="1900" kern="1200" dirty="0" smtClean="0">
                          <a:effectLst/>
                          <a:latin typeface="Cambria" panose="02040503050406030204" pitchFamily="18" charset="0"/>
                        </a:rPr>
                        <a:t>Free time for political leaders &amp; CEOs to meet each other at Lounge </a:t>
                      </a: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922">
                <a:tc>
                  <a:txBody>
                    <a:bodyPr/>
                    <a:lstStyle/>
                    <a:p>
                      <a:pPr marL="0" marR="0" algn="l" defTabSz="914400" rtl="0" eaLnBrk="1" latinLnBrk="0" hangingPunct="1">
                        <a:lnSpc>
                          <a:spcPct val="115000"/>
                        </a:lnSpc>
                        <a:spcBef>
                          <a:spcPts val="0"/>
                        </a:spcBef>
                        <a:spcAft>
                          <a:spcPts val="300"/>
                        </a:spcAft>
                      </a:pPr>
                      <a:r>
                        <a:rPr lang="en-US" sz="1900" kern="1200" dirty="0" smtClean="0">
                          <a:effectLst/>
                          <a:latin typeface="Cambria" panose="02040503050406030204" pitchFamily="18" charset="0"/>
                        </a:rPr>
                        <a:t>3:30- 6:00 PM</a:t>
                      </a:r>
                      <a:endParaRPr lang="en-US" sz="1900" b="1"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r>
                        <a:rPr lang="en-US" sz="1900" kern="1200" dirty="0" smtClean="0">
                          <a:effectLst/>
                          <a:latin typeface="Cambria" panose="02040503050406030204" pitchFamily="18" charset="0"/>
                        </a:rPr>
                        <a:t>Inauguration</a:t>
                      </a: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r>
                        <a:rPr lang="en-US" sz="1900" kern="1200" dirty="0" err="1" smtClean="0">
                          <a:effectLst/>
                          <a:latin typeface="Cambria" panose="02040503050406030204" pitchFamily="18" charset="0"/>
                        </a:rPr>
                        <a:t>Hon’ble</a:t>
                      </a:r>
                      <a:r>
                        <a:rPr lang="en-US" sz="1900" kern="1200" dirty="0" smtClean="0">
                          <a:effectLst/>
                          <a:latin typeface="Cambria" panose="02040503050406030204" pitchFamily="18" charset="0"/>
                        </a:rPr>
                        <a:t> PM</a:t>
                      </a: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3023">
                <a:tc>
                  <a:txBody>
                    <a:bodyPr/>
                    <a:lstStyle/>
                    <a:p>
                      <a:pPr marL="0" marR="0" algn="l" defTabSz="914400" rtl="0" eaLnBrk="1" latinLnBrk="0" hangingPunct="1">
                        <a:lnSpc>
                          <a:spcPct val="115000"/>
                        </a:lnSpc>
                        <a:spcBef>
                          <a:spcPts val="0"/>
                        </a:spcBef>
                        <a:spcAft>
                          <a:spcPts val="300"/>
                        </a:spcAft>
                      </a:pPr>
                      <a:r>
                        <a:rPr lang="en-US" sz="1900" kern="1200" dirty="0" smtClean="0">
                          <a:effectLst/>
                          <a:latin typeface="Cambria" panose="02040503050406030204" pitchFamily="18" charset="0"/>
                        </a:rPr>
                        <a:t>6:30 – 8:00 PM</a:t>
                      </a:r>
                      <a:endParaRPr lang="en-US" sz="1900" b="1"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r>
                        <a:rPr lang="en-US" sz="1900" kern="1200" dirty="0" smtClean="0">
                          <a:effectLst/>
                          <a:latin typeface="Cambria" panose="02040503050406030204" pitchFamily="18" charset="0"/>
                        </a:rPr>
                        <a:t>CEOs roundtable</a:t>
                      </a: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300"/>
                        </a:spcAft>
                        <a:buClrTx/>
                        <a:buSzTx/>
                        <a:buFontTx/>
                        <a:buNone/>
                        <a:tabLst/>
                        <a:defRPr/>
                      </a:pPr>
                      <a:r>
                        <a:rPr lang="en-US" sz="1900" kern="1200" dirty="0" err="1" smtClean="0">
                          <a:effectLst/>
                          <a:latin typeface="Cambria" panose="02040503050406030204" pitchFamily="18" charset="0"/>
                        </a:rPr>
                        <a:t>Hon’ble</a:t>
                      </a:r>
                      <a:r>
                        <a:rPr lang="en-US" sz="1900" kern="1200" dirty="0" smtClean="0">
                          <a:effectLst/>
                          <a:latin typeface="Cambria" panose="02040503050406030204" pitchFamily="18" charset="0"/>
                        </a:rPr>
                        <a:t> PM, </a:t>
                      </a:r>
                      <a:r>
                        <a:rPr lang="en-US" sz="1900" kern="1200" dirty="0" err="1" smtClean="0">
                          <a:effectLst/>
                          <a:latin typeface="Cambria" panose="02040503050406030204" pitchFamily="18" charset="0"/>
                        </a:rPr>
                        <a:t>Hon’ble</a:t>
                      </a:r>
                      <a:r>
                        <a:rPr lang="en-US" sz="1900" kern="1200" dirty="0" smtClean="0">
                          <a:effectLst/>
                          <a:latin typeface="Cambria" panose="02040503050406030204" pitchFamily="18" charset="0"/>
                        </a:rPr>
                        <a:t> CM &amp; Finance Minister</a:t>
                      </a:r>
                    </a:p>
                    <a:p>
                      <a:pPr marL="0" marR="0" algn="l" defTabSz="914400" rtl="0" eaLnBrk="1" latinLnBrk="0" hangingPunct="1">
                        <a:lnSpc>
                          <a:spcPct val="115000"/>
                        </a:lnSpc>
                        <a:spcBef>
                          <a:spcPts val="0"/>
                        </a:spcBef>
                        <a:spcAft>
                          <a:spcPts val="300"/>
                        </a:spcAft>
                      </a:pP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300"/>
                        </a:spcAft>
                        <a:buClrTx/>
                        <a:buSzTx/>
                        <a:buFontTx/>
                        <a:buNone/>
                        <a:tabLst/>
                        <a:defRPr/>
                      </a:pPr>
                      <a:r>
                        <a:rPr lang="en-US" sz="1900" kern="1200" dirty="0" smtClean="0">
                          <a:effectLst/>
                          <a:latin typeface="Cambria" panose="02040503050406030204" pitchFamily="18" charset="0"/>
                        </a:rPr>
                        <a:t>Gold Longue (VIP)</a:t>
                      </a:r>
                    </a:p>
                    <a:p>
                      <a:pPr marL="0" marR="0" algn="l" defTabSz="914400" rtl="0" eaLnBrk="1" latinLnBrk="0" hangingPunct="1">
                        <a:lnSpc>
                          <a:spcPct val="115000"/>
                        </a:lnSpc>
                        <a:spcBef>
                          <a:spcPts val="0"/>
                        </a:spcBef>
                        <a:spcAft>
                          <a:spcPts val="300"/>
                        </a:spcAft>
                      </a:pP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3023">
                <a:tc>
                  <a:txBody>
                    <a:bodyPr/>
                    <a:lstStyle/>
                    <a:p>
                      <a:pPr marL="0" marR="0">
                        <a:lnSpc>
                          <a:spcPct val="115000"/>
                        </a:lnSpc>
                        <a:spcBef>
                          <a:spcPts val="0"/>
                        </a:spcBef>
                        <a:spcAft>
                          <a:spcPts val="300"/>
                        </a:spcAft>
                      </a:pPr>
                      <a:r>
                        <a:rPr lang="en-US" sz="1900" dirty="0" smtClean="0">
                          <a:effectLst/>
                          <a:latin typeface="Cambria" panose="02040503050406030204" pitchFamily="18" charset="0"/>
                        </a:rPr>
                        <a:t>8.00 PM onwards</a:t>
                      </a:r>
                      <a:endParaRPr lang="en-US" sz="1900" dirty="0">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r>
                        <a:rPr lang="en-US" sz="1900" kern="1200" dirty="0">
                          <a:effectLst/>
                          <a:latin typeface="Cambria" panose="02040503050406030204" pitchFamily="18" charset="0"/>
                        </a:rPr>
                        <a:t>Dinner </a:t>
                      </a:r>
                      <a:r>
                        <a:rPr lang="en-US" sz="1900" kern="1200" dirty="0" smtClean="0">
                          <a:effectLst/>
                          <a:latin typeface="Cambria" panose="02040503050406030204" pitchFamily="18" charset="0"/>
                        </a:rPr>
                        <a:t>hosted by Hon’ble CM for Global CEOs and Dignitaries</a:t>
                      </a: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300"/>
                        </a:spcAft>
                        <a:buClrTx/>
                        <a:buSzTx/>
                        <a:buFontTx/>
                        <a:buNone/>
                        <a:tabLst/>
                        <a:defRPr/>
                      </a:pPr>
                      <a:r>
                        <a:rPr lang="en-US" sz="1900" kern="1200" dirty="0" err="1" smtClean="0">
                          <a:effectLst/>
                          <a:latin typeface="Cambria" panose="02040503050406030204" pitchFamily="18" charset="0"/>
                        </a:rPr>
                        <a:t>Hon’ble</a:t>
                      </a:r>
                      <a:r>
                        <a:rPr lang="en-US" sz="1900" kern="1200" dirty="0" smtClean="0">
                          <a:effectLst/>
                          <a:latin typeface="Cambria" panose="02040503050406030204" pitchFamily="18" charset="0"/>
                        </a:rPr>
                        <a:t> PM, </a:t>
                      </a:r>
                      <a:r>
                        <a:rPr lang="en-US" sz="1900" kern="1200" dirty="0" err="1" smtClean="0">
                          <a:effectLst/>
                          <a:latin typeface="Cambria" panose="02040503050406030204" pitchFamily="18" charset="0"/>
                        </a:rPr>
                        <a:t>Hon’ble</a:t>
                      </a:r>
                      <a:r>
                        <a:rPr lang="en-US" sz="1900" kern="1200" dirty="0" smtClean="0">
                          <a:effectLst/>
                          <a:latin typeface="Cambria" panose="02040503050406030204" pitchFamily="18" charset="0"/>
                        </a:rPr>
                        <a:t> CM &amp; Finance Minister</a:t>
                      </a:r>
                      <a:endParaRPr lang="en-US" sz="1900" kern="1200" dirty="0" smtClean="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300"/>
                        </a:spcAft>
                      </a:pPr>
                      <a:r>
                        <a:rPr lang="en-US" sz="1900" kern="1200" dirty="0" smtClean="0">
                          <a:effectLst/>
                          <a:latin typeface="Cambria" panose="02040503050406030204" pitchFamily="18" charset="0"/>
                        </a:rPr>
                        <a:t>Amphitheatre</a:t>
                      </a:r>
                      <a:endParaRPr lang="en-US" sz="1900" kern="1200" dirty="0">
                        <a:solidFill>
                          <a:schemeClr val="tx1"/>
                        </a:solidFill>
                        <a:effectLst/>
                        <a:latin typeface="Cambria" panose="02040503050406030204" pitchFamily="18"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7424471"/>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Summit Schedule – 09 January 2017</a:t>
            </a:r>
            <a:endParaRPr lang="en-US" b="1" dirty="0" smtClean="0">
              <a:solidFill>
                <a:schemeClr val="accent2">
                  <a:lumMod val="75000"/>
                </a:schemeClr>
              </a:solidFill>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95859935"/>
              </p:ext>
            </p:extLst>
          </p:nvPr>
        </p:nvGraphicFramePr>
        <p:xfrm>
          <a:off x="374135" y="1246066"/>
          <a:ext cx="11127302" cy="5040434"/>
        </p:xfrm>
        <a:graphic>
          <a:graphicData uri="http://schemas.openxmlformats.org/drawingml/2006/table">
            <a:tbl>
              <a:tblPr firstRow="1" bandRow="1">
                <a:tableStyleId>{7DF18680-E054-41AD-8BC1-D1AEF772440D}</a:tableStyleId>
              </a:tblPr>
              <a:tblGrid>
                <a:gridCol w="2767208">
                  <a:extLst>
                    <a:ext uri="{9D8B030D-6E8A-4147-A177-3AD203B41FA5}">
                      <a16:colId xmlns:a16="http://schemas.microsoft.com/office/drawing/2014/main" xmlns="" val="20000"/>
                    </a:ext>
                  </a:extLst>
                </a:gridCol>
                <a:gridCol w="5767631">
                  <a:extLst>
                    <a:ext uri="{9D8B030D-6E8A-4147-A177-3AD203B41FA5}">
                      <a16:colId xmlns:a16="http://schemas.microsoft.com/office/drawing/2014/main" xmlns="" val="20001"/>
                    </a:ext>
                  </a:extLst>
                </a:gridCol>
                <a:gridCol w="2592463">
                  <a:extLst>
                    <a:ext uri="{9D8B030D-6E8A-4147-A177-3AD203B41FA5}">
                      <a16:colId xmlns:a16="http://schemas.microsoft.com/office/drawing/2014/main" xmlns="" val="20002"/>
                    </a:ext>
                  </a:extLst>
                </a:gridCol>
              </a:tblGrid>
              <a:tr h="558019">
                <a:tc>
                  <a:txBody>
                    <a:bodyPr/>
                    <a:lstStyle/>
                    <a:p>
                      <a:pPr algn="ctr"/>
                      <a:r>
                        <a:rPr lang="en-US" sz="2400" dirty="0" smtClean="0">
                          <a:latin typeface="Cambria" panose="02040503050406030204" pitchFamily="18" charset="0"/>
                        </a:rPr>
                        <a:t>Time</a:t>
                      </a:r>
                      <a:endParaRPr lang="en-US" sz="2400" dirty="0">
                        <a:latin typeface="Cambria" panose="02040503050406030204" pitchFamily="18" charset="0"/>
                      </a:endParaRPr>
                    </a:p>
                  </a:txBody>
                  <a:tcPr anchor="ctr"/>
                </a:tc>
                <a:tc>
                  <a:txBody>
                    <a:bodyPr/>
                    <a:lstStyle/>
                    <a:p>
                      <a:pPr algn="ctr"/>
                      <a:r>
                        <a:rPr lang="en-US" sz="2400" dirty="0" smtClean="0">
                          <a:latin typeface="Cambria" panose="02040503050406030204" pitchFamily="18" charset="0"/>
                        </a:rPr>
                        <a:t>Program</a:t>
                      </a:r>
                      <a:r>
                        <a:rPr lang="en-US" sz="2400" baseline="0" dirty="0" smtClean="0">
                          <a:latin typeface="Cambria" panose="02040503050406030204" pitchFamily="18" charset="0"/>
                        </a:rPr>
                        <a:t> Details</a:t>
                      </a:r>
                      <a:endParaRPr lang="en-US" sz="2400" dirty="0">
                        <a:latin typeface="Cambria" panose="02040503050406030204" pitchFamily="18" charset="0"/>
                      </a:endParaRPr>
                    </a:p>
                  </a:txBody>
                  <a:tcPr anchor="ctr"/>
                </a:tc>
                <a:tc>
                  <a:txBody>
                    <a:bodyPr/>
                    <a:lstStyle/>
                    <a:p>
                      <a:pPr algn="ctr"/>
                      <a:r>
                        <a:rPr lang="en-US" sz="2400" dirty="0" smtClean="0">
                          <a:latin typeface="Cambria" panose="02040503050406030204" pitchFamily="18" charset="0"/>
                        </a:rPr>
                        <a:t>Venue</a:t>
                      </a:r>
                      <a:endParaRPr lang="en-US" sz="2400" dirty="0">
                        <a:latin typeface="Cambria" panose="02040503050406030204" pitchFamily="18" charset="0"/>
                      </a:endParaRPr>
                    </a:p>
                  </a:txBody>
                  <a:tcPr anchor="ctr"/>
                </a:tc>
                <a:extLst>
                  <a:ext uri="{0D108BD9-81ED-4DB2-BD59-A6C34878D82A}">
                    <a16:rowId xmlns:a16="http://schemas.microsoft.com/office/drawing/2014/main" xmlns="" val="10000"/>
                  </a:ext>
                </a:extLst>
              </a:tr>
              <a:tr h="755650">
                <a:tc>
                  <a:txBody>
                    <a:bodyPr/>
                    <a:lstStyle/>
                    <a:p>
                      <a:pPr algn="ctr" rtl="0" fontAlgn="ctr"/>
                      <a:r>
                        <a:rPr lang="en-US" sz="2000" b="0" i="0" u="none" strike="noStrike" dirty="0">
                          <a:solidFill>
                            <a:srgbClr val="000000"/>
                          </a:solidFill>
                          <a:effectLst/>
                          <a:latin typeface="Cambria" panose="02040503050406030204" pitchFamily="18" charset="0"/>
                        </a:rPr>
                        <a:t>1630</a:t>
                      </a:r>
                    </a:p>
                  </a:txBody>
                  <a:tcPr marL="9525" marR="9525" marT="9525" marB="0" anchor="ctr"/>
                </a:tc>
                <a:tc>
                  <a:txBody>
                    <a:bodyPr/>
                    <a:lstStyle/>
                    <a:p>
                      <a:pPr algn="l" rtl="0" fontAlgn="ctr"/>
                      <a:r>
                        <a:rPr lang="en-US" sz="2000" b="0" i="0" u="none" strike="noStrike" dirty="0" err="1">
                          <a:solidFill>
                            <a:srgbClr val="000000"/>
                          </a:solidFill>
                          <a:effectLst/>
                          <a:latin typeface="Cambria" panose="02040503050406030204" pitchFamily="18" charset="0"/>
                        </a:rPr>
                        <a:t>Bhoomi</a:t>
                      </a:r>
                      <a:r>
                        <a:rPr lang="en-US" sz="2000" b="0" i="0" u="none" strike="noStrike" dirty="0">
                          <a:solidFill>
                            <a:srgbClr val="000000"/>
                          </a:solidFill>
                          <a:effectLst/>
                          <a:latin typeface="Cambria" panose="02040503050406030204" pitchFamily="18" charset="0"/>
                        </a:rPr>
                        <a:t> </a:t>
                      </a:r>
                      <a:r>
                        <a:rPr lang="en-US" sz="2000" b="0" i="0" u="none" strike="noStrike" dirty="0" err="1">
                          <a:solidFill>
                            <a:srgbClr val="000000"/>
                          </a:solidFill>
                          <a:effectLst/>
                          <a:latin typeface="Cambria" panose="02040503050406030204" pitchFamily="18" charset="0"/>
                        </a:rPr>
                        <a:t>Poojan</a:t>
                      </a:r>
                      <a:r>
                        <a:rPr lang="en-US" sz="2000" b="0" i="0" u="none" strike="noStrike" dirty="0">
                          <a:solidFill>
                            <a:srgbClr val="000000"/>
                          </a:solidFill>
                          <a:effectLst/>
                          <a:latin typeface="Cambria" panose="02040503050406030204" pitchFamily="18" charset="0"/>
                        </a:rPr>
                        <a:t> of Redevelopment of Gandhinagar Railway Station by Hon'ble PM</a:t>
                      </a:r>
                    </a:p>
                  </a:txBody>
                  <a:tcPr marL="85725" marR="9525" marT="9525" marB="0" anchor="ctr"/>
                </a:tc>
                <a:tc>
                  <a:txBody>
                    <a:bodyPr/>
                    <a:lstStyle/>
                    <a:p>
                      <a:pPr algn="l" fontAlgn="ctr"/>
                      <a:r>
                        <a:rPr lang="en-US" sz="2000" b="0" i="0" u="none" strike="noStrike" dirty="0">
                          <a:solidFill>
                            <a:srgbClr val="000000"/>
                          </a:solidFill>
                          <a:effectLst/>
                          <a:latin typeface="Cambria" panose="02040503050406030204" pitchFamily="18" charset="0"/>
                        </a:rPr>
                        <a:t>Gandhinagar Railway </a:t>
                      </a:r>
                      <a:r>
                        <a:rPr lang="en-US" sz="2000" b="0" i="0" u="none" strike="noStrike" dirty="0" smtClean="0">
                          <a:solidFill>
                            <a:srgbClr val="000000"/>
                          </a:solidFill>
                          <a:effectLst/>
                          <a:latin typeface="Cambria" panose="02040503050406030204" pitchFamily="18" charset="0"/>
                        </a:rPr>
                        <a:t>Station,</a:t>
                      </a:r>
                      <a:r>
                        <a:rPr lang="en-US" sz="2000" b="0" i="0" u="none" strike="noStrike" baseline="0" dirty="0" smtClean="0">
                          <a:solidFill>
                            <a:srgbClr val="000000"/>
                          </a:solidFill>
                          <a:effectLst/>
                          <a:latin typeface="Cambria" panose="02040503050406030204" pitchFamily="18" charset="0"/>
                        </a:rPr>
                        <a:t> GN</a:t>
                      </a:r>
                      <a:endParaRPr lang="en-US" sz="2000" b="0" i="0" u="none" strike="noStrike" dirty="0">
                        <a:solidFill>
                          <a:srgbClr val="0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xmlns="" val="10005"/>
                  </a:ext>
                </a:extLst>
              </a:tr>
              <a:tr h="755650">
                <a:tc>
                  <a:txBody>
                    <a:bodyPr/>
                    <a:lstStyle/>
                    <a:p>
                      <a:pPr algn="ctr" rtl="0" fontAlgn="ctr"/>
                      <a:r>
                        <a:rPr lang="en-US" sz="2000" b="0" i="0" u="none" strike="noStrike" dirty="0">
                          <a:solidFill>
                            <a:srgbClr val="000000"/>
                          </a:solidFill>
                          <a:effectLst/>
                          <a:latin typeface="Cambria" panose="02040503050406030204" pitchFamily="18" charset="0"/>
                        </a:rPr>
                        <a:t>1700- </a:t>
                      </a:r>
                      <a:r>
                        <a:rPr lang="en-US" sz="2000" b="0" i="0" u="none" strike="noStrike" dirty="0" smtClean="0">
                          <a:solidFill>
                            <a:srgbClr val="000000"/>
                          </a:solidFill>
                          <a:effectLst/>
                          <a:latin typeface="Cambria" panose="02040503050406030204" pitchFamily="18" charset="0"/>
                        </a:rPr>
                        <a:t>1745 </a:t>
                      </a:r>
                      <a:r>
                        <a:rPr lang="en-US" sz="2000" b="0" i="0" u="none" strike="noStrike" dirty="0">
                          <a:solidFill>
                            <a:srgbClr val="000000"/>
                          </a:solidFill>
                          <a:effectLst/>
                          <a:latin typeface="Cambria" panose="02040503050406030204" pitchFamily="18" charset="0"/>
                        </a:rPr>
                        <a:t/>
                      </a:r>
                      <a:br>
                        <a:rPr lang="en-US" sz="2000" b="0" i="0" u="none" strike="noStrike" dirty="0">
                          <a:solidFill>
                            <a:srgbClr val="000000"/>
                          </a:solidFill>
                          <a:effectLst/>
                          <a:latin typeface="Cambria" panose="02040503050406030204" pitchFamily="18" charset="0"/>
                        </a:rPr>
                      </a:br>
                      <a:endParaRPr lang="en-US" sz="20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Inauguration of Global Trade Show by Hon'ble </a:t>
                      </a:r>
                      <a:r>
                        <a:rPr lang="en-US" sz="2000" b="0" i="0" u="none" strike="noStrike" dirty="0" smtClean="0">
                          <a:solidFill>
                            <a:srgbClr val="000000"/>
                          </a:solidFill>
                          <a:effectLst/>
                          <a:latin typeface="Cambria" panose="02040503050406030204" pitchFamily="18" charset="0"/>
                        </a:rPr>
                        <a:t>PM </a:t>
                      </a:r>
                      <a:r>
                        <a:rPr lang="en-US" sz="2000" b="0" i="1" u="none" strike="noStrike" dirty="0" smtClean="0">
                          <a:solidFill>
                            <a:srgbClr val="000000"/>
                          </a:solidFill>
                          <a:effectLst/>
                          <a:latin typeface="Cambria" panose="02040503050406030204" pitchFamily="18" charset="0"/>
                        </a:rPr>
                        <a:t>(10 min drive from Gandhinagar</a:t>
                      </a:r>
                      <a:r>
                        <a:rPr lang="en-US" sz="2000" b="0" i="1" u="none" strike="noStrike" baseline="0" dirty="0" smtClean="0">
                          <a:solidFill>
                            <a:srgbClr val="000000"/>
                          </a:solidFill>
                          <a:effectLst/>
                          <a:latin typeface="Cambria" panose="02040503050406030204" pitchFamily="18" charset="0"/>
                        </a:rPr>
                        <a:t> Railway Station)</a:t>
                      </a:r>
                      <a:endParaRPr lang="en-US" sz="2000" b="0" i="1"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Helipad Exhibition </a:t>
                      </a:r>
                      <a:r>
                        <a:rPr lang="en-US" sz="2000" b="0" i="0" u="none" strike="noStrike" dirty="0" smtClean="0">
                          <a:solidFill>
                            <a:srgbClr val="000000"/>
                          </a:solidFill>
                          <a:effectLst/>
                          <a:latin typeface="Cambria" panose="02040503050406030204" pitchFamily="18" charset="0"/>
                        </a:rPr>
                        <a:t>Ground, GN</a:t>
                      </a:r>
                      <a:endParaRPr lang="en-US" sz="2000" b="0" i="0" u="none" strike="noStrike" dirty="0">
                        <a:solidFill>
                          <a:srgbClr val="0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xmlns="" val="10006"/>
                  </a:ext>
                </a:extLst>
              </a:tr>
              <a:tr h="755650">
                <a:tc>
                  <a:txBody>
                    <a:bodyPr/>
                    <a:lstStyle/>
                    <a:p>
                      <a:pPr algn="ctr" rtl="0" fontAlgn="ctr"/>
                      <a:r>
                        <a:rPr lang="en-US" sz="2000" b="1" i="0" u="none" strike="noStrike" dirty="0">
                          <a:solidFill>
                            <a:schemeClr val="accent2">
                              <a:lumMod val="50000"/>
                            </a:schemeClr>
                          </a:solidFill>
                          <a:effectLst/>
                          <a:latin typeface="Cambria" panose="02040503050406030204" pitchFamily="18" charset="0"/>
                        </a:rPr>
                        <a:t>1700 </a:t>
                      </a:r>
                      <a:r>
                        <a:rPr lang="en-US" sz="2000" b="1" i="0" u="none" strike="noStrike" dirty="0" smtClean="0">
                          <a:solidFill>
                            <a:schemeClr val="accent2">
                              <a:lumMod val="50000"/>
                            </a:schemeClr>
                          </a:solidFill>
                          <a:effectLst/>
                          <a:latin typeface="Cambria" panose="02040503050406030204" pitchFamily="18" charset="0"/>
                        </a:rPr>
                        <a:t>– 1750</a:t>
                      </a:r>
                    </a:p>
                    <a:p>
                      <a:pPr algn="ctr" rtl="0" fontAlgn="ctr"/>
                      <a:r>
                        <a:rPr lang="en-US" sz="2000" b="1" i="0" u="none" strike="noStrike" dirty="0" smtClean="0">
                          <a:solidFill>
                            <a:schemeClr val="accent2">
                              <a:lumMod val="50000"/>
                            </a:schemeClr>
                          </a:solidFill>
                          <a:effectLst/>
                          <a:latin typeface="Cambria" panose="02040503050406030204" pitchFamily="18" charset="0"/>
                        </a:rPr>
                        <a:t>(Parallel Program)</a:t>
                      </a:r>
                      <a:endParaRPr lang="en-US" sz="2000" b="1" i="0" u="none" strike="noStrike" dirty="0">
                        <a:solidFill>
                          <a:schemeClr val="accent2">
                            <a:lumMod val="50000"/>
                          </a:schemeClr>
                        </a:solidFill>
                        <a:effectLst/>
                        <a:latin typeface="Cambria" panose="02040503050406030204" pitchFamily="18" charset="0"/>
                      </a:endParaRPr>
                    </a:p>
                  </a:txBody>
                  <a:tcPr marL="9525" marR="9525" marT="9525" marB="0" anchor="ctr"/>
                </a:tc>
                <a:tc>
                  <a:txBody>
                    <a:bodyPr/>
                    <a:lstStyle/>
                    <a:p>
                      <a:pPr algn="l" rtl="0" fontAlgn="ctr"/>
                      <a:r>
                        <a:rPr lang="en-US" sz="2000" b="1" i="0" u="none" strike="noStrike" dirty="0">
                          <a:solidFill>
                            <a:schemeClr val="accent2">
                              <a:lumMod val="50000"/>
                            </a:schemeClr>
                          </a:solidFill>
                          <a:effectLst/>
                          <a:latin typeface="Cambria" panose="02040503050406030204" pitchFamily="18" charset="0"/>
                        </a:rPr>
                        <a:t>High tea to NLs hosted by Dy. CM and Hon'ble Union Minister, Science &amp; Technology </a:t>
                      </a:r>
                    </a:p>
                  </a:txBody>
                  <a:tcPr marL="85725" marR="9525" marT="9525" marB="0" anchor="ctr"/>
                </a:tc>
                <a:tc>
                  <a:txBody>
                    <a:bodyPr/>
                    <a:lstStyle/>
                    <a:p>
                      <a:pPr algn="l" fontAlgn="ctr"/>
                      <a:r>
                        <a:rPr lang="en-US" sz="2000" b="1" i="0" u="none" strike="noStrike" dirty="0">
                          <a:solidFill>
                            <a:schemeClr val="accent2">
                              <a:lumMod val="50000"/>
                            </a:schemeClr>
                          </a:solidFill>
                          <a:effectLst/>
                          <a:latin typeface="Cambria" panose="02040503050406030204" pitchFamily="18" charset="0"/>
                        </a:rPr>
                        <a:t>Science </a:t>
                      </a:r>
                      <a:r>
                        <a:rPr lang="en-US" sz="2000" b="1" i="0" u="none" strike="noStrike" dirty="0" smtClean="0">
                          <a:solidFill>
                            <a:schemeClr val="accent2">
                              <a:lumMod val="50000"/>
                            </a:schemeClr>
                          </a:solidFill>
                          <a:effectLst/>
                          <a:latin typeface="Cambria" panose="02040503050406030204" pitchFamily="18" charset="0"/>
                        </a:rPr>
                        <a:t>City,</a:t>
                      </a:r>
                      <a:r>
                        <a:rPr lang="en-US" sz="2000" b="1" i="0" u="none" strike="noStrike" baseline="0" dirty="0" smtClean="0">
                          <a:solidFill>
                            <a:schemeClr val="accent2">
                              <a:lumMod val="50000"/>
                            </a:schemeClr>
                          </a:solidFill>
                          <a:effectLst/>
                          <a:latin typeface="Cambria" panose="02040503050406030204" pitchFamily="18" charset="0"/>
                        </a:rPr>
                        <a:t> AMD</a:t>
                      </a:r>
                      <a:endParaRPr lang="en-US" sz="2000" b="1" i="0" u="none" strike="noStrike" dirty="0">
                        <a:solidFill>
                          <a:schemeClr val="accent2">
                            <a:lumMod val="50000"/>
                          </a:schemeClr>
                        </a:solidFill>
                        <a:effectLst/>
                        <a:latin typeface="Cambria" panose="02040503050406030204" pitchFamily="18" charset="0"/>
                      </a:endParaRPr>
                    </a:p>
                  </a:txBody>
                  <a:tcPr marL="9525" marR="9525" marT="9525" marB="0" anchor="ctr"/>
                </a:tc>
              </a:tr>
              <a:tr h="755650">
                <a:tc>
                  <a:txBody>
                    <a:bodyPr/>
                    <a:lstStyle/>
                    <a:p>
                      <a:pPr algn="ctr" rtl="0" fontAlgn="ctr"/>
                      <a:r>
                        <a:rPr lang="en-US" sz="2000" b="0" i="0" u="none" strike="noStrike" baseline="0" dirty="0" smtClean="0">
                          <a:solidFill>
                            <a:srgbClr val="000000"/>
                          </a:solidFill>
                          <a:effectLst/>
                          <a:latin typeface="Cambria" panose="02040503050406030204" pitchFamily="18" charset="0"/>
                        </a:rPr>
                        <a:t>1800 - 1830</a:t>
                      </a:r>
                      <a:endParaRPr lang="en-US" sz="20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rtl="0" fontAlgn="ctr"/>
                      <a:r>
                        <a:rPr lang="en-US" sz="2000" b="0" i="0" u="none" strike="noStrike" dirty="0" smtClean="0">
                          <a:solidFill>
                            <a:srgbClr val="000000"/>
                          </a:solidFill>
                          <a:effectLst/>
                          <a:latin typeface="Cambria" panose="02040503050406030204" pitchFamily="18" charset="0"/>
                        </a:rPr>
                        <a:t>Inauguration of BSE &amp; IFSC by Hon’ble PM </a:t>
                      </a:r>
                      <a:r>
                        <a:rPr lang="en-US" sz="2000" b="0" i="1" u="none" strike="noStrike" dirty="0" smtClean="0">
                          <a:solidFill>
                            <a:srgbClr val="000000"/>
                          </a:solidFill>
                          <a:effectLst/>
                          <a:latin typeface="Cambria" panose="02040503050406030204" pitchFamily="18" charset="0"/>
                        </a:rPr>
                        <a:t>(15 minute drive from Helipad Exhibition Ground)</a:t>
                      </a:r>
                      <a:endParaRPr lang="en-US" sz="2000" b="0" i="1"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2000" b="0" i="0" u="none" strike="noStrike" dirty="0" smtClean="0">
                          <a:solidFill>
                            <a:srgbClr val="000000"/>
                          </a:solidFill>
                          <a:effectLst/>
                          <a:latin typeface="Cambria" panose="02040503050406030204" pitchFamily="18" charset="0"/>
                        </a:rPr>
                        <a:t>GIFT City,</a:t>
                      </a:r>
                      <a:r>
                        <a:rPr lang="en-US" sz="2000" b="0" i="0" u="none" strike="noStrike" baseline="0" dirty="0" smtClean="0">
                          <a:solidFill>
                            <a:srgbClr val="000000"/>
                          </a:solidFill>
                          <a:effectLst/>
                          <a:latin typeface="Cambria" panose="02040503050406030204" pitchFamily="18" charset="0"/>
                        </a:rPr>
                        <a:t> GN</a:t>
                      </a:r>
                      <a:endParaRPr lang="en-US" sz="2000" b="0" i="0" u="none" strike="noStrike" dirty="0">
                        <a:solidFill>
                          <a:srgbClr val="000000"/>
                        </a:solidFill>
                        <a:effectLst/>
                        <a:latin typeface="Cambria" panose="02040503050406030204" pitchFamily="18" charset="0"/>
                      </a:endParaRPr>
                    </a:p>
                  </a:txBody>
                  <a:tcPr marL="9525" marR="9525" marT="9525" marB="0" anchor="ctr"/>
                </a:tc>
              </a:tr>
              <a:tr h="755650">
                <a:tc>
                  <a:txBody>
                    <a:bodyPr/>
                    <a:lstStyle/>
                    <a:p>
                      <a:pPr algn="ctr" rtl="0" fontAlgn="ctr"/>
                      <a:r>
                        <a:rPr lang="en-US" sz="2000" b="0" i="0" u="none" strike="noStrike" dirty="0" smtClean="0">
                          <a:solidFill>
                            <a:srgbClr val="000000"/>
                          </a:solidFill>
                          <a:effectLst/>
                          <a:latin typeface="Cambria" panose="02040503050406030204" pitchFamily="18" charset="0"/>
                        </a:rPr>
                        <a:t>1900</a:t>
                      </a:r>
                      <a:endParaRPr lang="en-US" sz="20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Inauguration of Nobel Prize Series  Exhibition by Hon'ble </a:t>
                      </a:r>
                      <a:r>
                        <a:rPr lang="en-US" sz="2000" b="0" i="0" u="none" strike="noStrike" dirty="0" smtClean="0">
                          <a:solidFill>
                            <a:srgbClr val="000000"/>
                          </a:solidFill>
                          <a:effectLst/>
                          <a:latin typeface="Cambria" panose="02040503050406030204" pitchFamily="18" charset="0"/>
                        </a:rPr>
                        <a:t>PM </a:t>
                      </a:r>
                      <a:r>
                        <a:rPr lang="en-US" sz="2000" b="0" i="1" u="none" strike="noStrike" dirty="0" smtClean="0">
                          <a:solidFill>
                            <a:srgbClr val="000000"/>
                          </a:solidFill>
                          <a:effectLst/>
                          <a:latin typeface="Cambria" panose="02040503050406030204" pitchFamily="18" charset="0"/>
                        </a:rPr>
                        <a:t>(30</a:t>
                      </a:r>
                      <a:r>
                        <a:rPr lang="en-US" sz="2000" b="0" i="1" u="none" strike="noStrike" baseline="0" dirty="0" smtClean="0">
                          <a:solidFill>
                            <a:srgbClr val="000000"/>
                          </a:solidFill>
                          <a:effectLst/>
                          <a:latin typeface="Cambria" panose="02040503050406030204" pitchFamily="18" charset="0"/>
                        </a:rPr>
                        <a:t> minute drive from GIFT City)</a:t>
                      </a:r>
                      <a:endParaRPr lang="en-US" sz="20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Science </a:t>
                      </a:r>
                      <a:r>
                        <a:rPr lang="en-US" sz="2000" b="0" i="0" u="none" strike="noStrike" dirty="0" smtClean="0">
                          <a:solidFill>
                            <a:srgbClr val="000000"/>
                          </a:solidFill>
                          <a:effectLst/>
                          <a:latin typeface="Cambria" panose="02040503050406030204" pitchFamily="18" charset="0"/>
                        </a:rPr>
                        <a:t>City, AMD</a:t>
                      </a:r>
                      <a:endParaRPr lang="en-US" sz="2000" b="0" i="0" u="none" strike="noStrike" dirty="0">
                        <a:solidFill>
                          <a:srgbClr val="000000"/>
                        </a:solidFill>
                        <a:effectLst/>
                        <a:latin typeface="Cambria" panose="02040503050406030204" pitchFamily="18" charset="0"/>
                      </a:endParaRPr>
                    </a:p>
                  </a:txBody>
                  <a:tcPr marL="9525" marR="9525" marT="9525" marB="0" anchor="ctr"/>
                </a:tc>
              </a:tr>
              <a:tr h="704165">
                <a:tc>
                  <a:txBody>
                    <a:bodyPr/>
                    <a:lstStyle/>
                    <a:p>
                      <a:pPr algn="ctr" rtl="0" fontAlgn="ctr"/>
                      <a:r>
                        <a:rPr lang="en-US" sz="2000" b="0" i="0" u="none" strike="noStrike" dirty="0" smtClean="0">
                          <a:solidFill>
                            <a:srgbClr val="000000"/>
                          </a:solidFill>
                          <a:effectLst/>
                          <a:latin typeface="Cambria" panose="02040503050406030204" pitchFamily="18" charset="0"/>
                        </a:rPr>
                        <a:t>1915</a:t>
                      </a:r>
                      <a:r>
                        <a:rPr lang="en-US" sz="2000" b="0" i="0" u="none" strike="noStrike" baseline="0" dirty="0" smtClean="0">
                          <a:solidFill>
                            <a:srgbClr val="000000"/>
                          </a:solidFill>
                          <a:effectLst/>
                          <a:latin typeface="Cambria" panose="02040503050406030204" pitchFamily="18" charset="0"/>
                        </a:rPr>
                        <a:t> onwards</a:t>
                      </a:r>
                      <a:endParaRPr lang="en-US" sz="20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Roundtable meeting of NLs with Hon'ble </a:t>
                      </a:r>
                      <a:r>
                        <a:rPr lang="en-US" sz="2000" b="0" i="0" u="none" strike="noStrike" dirty="0" smtClean="0">
                          <a:solidFill>
                            <a:srgbClr val="000000"/>
                          </a:solidFill>
                          <a:effectLst/>
                          <a:latin typeface="Cambria" panose="02040503050406030204" pitchFamily="18" charset="0"/>
                        </a:rPr>
                        <a:t>PM</a:t>
                      </a:r>
                      <a:endParaRPr lang="en-US" sz="20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Science </a:t>
                      </a:r>
                      <a:r>
                        <a:rPr lang="en-US" sz="2000" b="0" i="0" u="none" strike="noStrike" dirty="0" smtClean="0">
                          <a:solidFill>
                            <a:srgbClr val="000000"/>
                          </a:solidFill>
                          <a:effectLst/>
                          <a:latin typeface="Cambria" panose="02040503050406030204" pitchFamily="18" charset="0"/>
                        </a:rPr>
                        <a:t>City, AMD</a:t>
                      </a:r>
                      <a:endParaRPr lang="en-US" sz="2000" b="0" i="0" u="none" strike="noStrike" dirty="0">
                        <a:solidFill>
                          <a:srgbClr val="000000"/>
                        </a:solidFill>
                        <a:effectLst/>
                        <a:latin typeface="Cambria" panose="02040503050406030204" pitchFamily="18" charset="0"/>
                      </a:endParaRPr>
                    </a:p>
                  </a:txBody>
                  <a:tcPr marL="9525" marR="9525" marT="9525" marB="0" anchor="ctr"/>
                </a:tc>
              </a:tr>
            </a:tbl>
          </a:graphicData>
        </a:graphic>
      </p:graphicFrame>
    </p:spTree>
    <p:extLst>
      <p:ext uri="{BB962C8B-B14F-4D97-AF65-F5344CB8AC3E}">
        <p14:creationId xmlns:p14="http://schemas.microsoft.com/office/powerpoint/2010/main" val="3285189530"/>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Important Coordinators – Government of Gujarat</a:t>
            </a:r>
            <a:endParaRPr lang="en-US" b="1" dirty="0" smtClean="0">
              <a:solidFill>
                <a:schemeClr val="accent2">
                  <a:lumMod val="75000"/>
                </a:schemeClr>
              </a:solidFill>
              <a:latin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39247937"/>
              </p:ext>
            </p:extLst>
          </p:nvPr>
        </p:nvGraphicFramePr>
        <p:xfrm>
          <a:off x="271463" y="1225551"/>
          <a:ext cx="11591881" cy="5554050"/>
        </p:xfrm>
        <a:graphic>
          <a:graphicData uri="http://schemas.openxmlformats.org/drawingml/2006/table">
            <a:tbl>
              <a:tblPr firstRow="1" bandRow="1" bandCol="1">
                <a:tableStyleId>{69012ECD-51FC-41F1-AA8D-1B2483CD663E}</a:tableStyleId>
              </a:tblPr>
              <a:tblGrid>
                <a:gridCol w="903263"/>
                <a:gridCol w="1957072"/>
                <a:gridCol w="2333430"/>
                <a:gridCol w="2690971"/>
                <a:gridCol w="3707145"/>
              </a:tblGrid>
              <a:tr h="257132">
                <a:tc>
                  <a:txBody>
                    <a:bodyPr/>
                    <a:lstStyle/>
                    <a:p>
                      <a:pPr algn="ctr" fontAlgn="ctr"/>
                      <a:r>
                        <a:rPr lang="en-US" sz="1800" u="sng" strike="noStrike" dirty="0">
                          <a:effectLst/>
                          <a:latin typeface="Cambria" panose="02040503050406030204" pitchFamily="18" charset="0"/>
                        </a:rPr>
                        <a:t>Sr. no. </a:t>
                      </a:r>
                      <a:endParaRPr lang="en-US" sz="1800" b="1" i="0" u="sng"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sng" strike="noStrike" dirty="0">
                          <a:effectLst/>
                          <a:latin typeface="Cambria" panose="02040503050406030204" pitchFamily="18" charset="0"/>
                        </a:rPr>
                        <a:t>Event / Seminar</a:t>
                      </a:r>
                      <a:endParaRPr lang="en-US" sz="1800" b="1" i="0" u="sng"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sng" strike="noStrike">
                          <a:effectLst/>
                          <a:latin typeface="Cambria" panose="02040503050406030204" pitchFamily="18" charset="0"/>
                        </a:rPr>
                        <a:t>Coordinators </a:t>
                      </a:r>
                      <a:endParaRPr lang="en-US" sz="1800" b="1" i="0" u="sng"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sng" strike="noStrike">
                          <a:effectLst/>
                          <a:latin typeface="Cambria" panose="02040503050406030204" pitchFamily="18" charset="0"/>
                        </a:rPr>
                        <a:t>Contact Details</a:t>
                      </a:r>
                      <a:endParaRPr lang="en-US" sz="1800" b="1" i="0" u="sng"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sng" strike="noStrike">
                          <a:effectLst/>
                          <a:latin typeface="Cambria" panose="02040503050406030204" pitchFamily="18" charset="0"/>
                        </a:rPr>
                        <a:t>Email Id </a:t>
                      </a:r>
                      <a:endParaRPr lang="en-US" sz="1800" b="1" i="0" u="sng"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852060">
                <a:tc rowSpan="2">
                  <a:txBody>
                    <a:bodyPr/>
                    <a:lstStyle/>
                    <a:p>
                      <a:pPr algn="ctr" fontAlgn="ctr"/>
                      <a:r>
                        <a:rPr lang="en-US" sz="1800" u="none" strike="noStrike">
                          <a:effectLst/>
                          <a:latin typeface="Cambria" panose="02040503050406030204" pitchFamily="18" charset="0"/>
                        </a:rPr>
                        <a:t>1</a:t>
                      </a:r>
                      <a:endParaRPr lang="en-US" sz="1800" b="0" i="0" u="none"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rowSpan="2">
                  <a:txBody>
                    <a:bodyPr/>
                    <a:lstStyle/>
                    <a:p>
                      <a:pPr algn="ctr" fontAlgn="ctr"/>
                      <a:r>
                        <a:rPr lang="en-US" sz="1800" u="none" strike="noStrike">
                          <a:effectLst/>
                          <a:latin typeface="Cambria" panose="02040503050406030204" pitchFamily="18" charset="0"/>
                        </a:rPr>
                        <a:t>Exhibition Committee </a:t>
                      </a:r>
                      <a:endParaRPr lang="en-US" sz="1800" b="0" i="0" u="none"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dirty="0">
                          <a:effectLst/>
                          <a:latin typeface="Cambria" panose="02040503050406030204" pitchFamily="18" charset="0"/>
                        </a:rPr>
                        <a:t>Shri S. J. </a:t>
                      </a:r>
                      <a:r>
                        <a:rPr lang="en-US" sz="1800" u="none" strike="noStrike" dirty="0" err="1">
                          <a:effectLst/>
                          <a:latin typeface="Cambria" panose="02040503050406030204" pitchFamily="18" charset="0"/>
                        </a:rPr>
                        <a:t>Haider</a:t>
                      </a:r>
                      <a:r>
                        <a:rPr lang="en-US" sz="1800" u="none" strike="noStrike" dirty="0">
                          <a:effectLst/>
                          <a:latin typeface="Cambria" panose="02040503050406030204" pitchFamily="18" charset="0"/>
                        </a:rPr>
                        <a:t>, IAS, PS, Tourism</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u="none" strike="noStrike" dirty="0">
                          <a:effectLst/>
                          <a:latin typeface="Cambria" panose="02040503050406030204" pitchFamily="18" charset="0"/>
                        </a:rPr>
                        <a:t>(O) </a:t>
                      </a:r>
                      <a:r>
                        <a:rPr lang="pt-BR" sz="1800" u="none" strike="noStrike" dirty="0" smtClean="0">
                          <a:effectLst/>
                          <a:latin typeface="Cambria" panose="02040503050406030204" pitchFamily="18" charset="0"/>
                        </a:rPr>
                        <a:t>+91 79 2325 0706</a:t>
                      </a:r>
                      <a:r>
                        <a:rPr lang="pt-BR" sz="1800" u="none" strike="noStrike" dirty="0">
                          <a:effectLst/>
                          <a:latin typeface="Cambria" panose="02040503050406030204" pitchFamily="18" charset="0"/>
                        </a:rPr>
                        <a:t/>
                      </a:r>
                      <a:br>
                        <a:rPr lang="pt-BR" sz="1800" u="none" strike="noStrike" dirty="0">
                          <a:effectLst/>
                          <a:latin typeface="Cambria" panose="02040503050406030204" pitchFamily="18" charset="0"/>
                        </a:rPr>
                      </a:br>
                      <a:r>
                        <a:rPr lang="pt-BR" sz="1800" u="none" strike="noStrike" dirty="0">
                          <a:effectLst/>
                          <a:latin typeface="Cambria" panose="02040503050406030204" pitchFamily="18" charset="0"/>
                        </a:rPr>
                        <a:t>(M) </a:t>
                      </a:r>
                      <a:r>
                        <a:rPr lang="pt-BR" sz="1800" u="none" strike="noStrike" dirty="0" smtClean="0">
                          <a:effectLst/>
                          <a:latin typeface="Cambria" panose="02040503050406030204" pitchFamily="18" charset="0"/>
                        </a:rPr>
                        <a:t>+91 99784 06080 </a:t>
                      </a:r>
                      <a:endParaRPr lang="pt-BR"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kern="1200" dirty="0">
                          <a:solidFill>
                            <a:schemeClr val="tx1"/>
                          </a:solidFill>
                          <a:effectLst/>
                          <a:latin typeface="Cambria" panose="02040503050406030204" pitchFamily="18" charset="0"/>
                          <a:ea typeface="+mn-ea"/>
                          <a:cs typeface="+mn-cs"/>
                        </a:rPr>
                        <a:t>sectourism@gujarat.gov.in;</a:t>
                      </a:r>
                      <a:br>
                        <a:rPr lang="en-US" sz="1800" u="none" strike="noStrike" kern="1200" dirty="0">
                          <a:solidFill>
                            <a:schemeClr val="tx1"/>
                          </a:solidFill>
                          <a:effectLst/>
                          <a:latin typeface="Cambria" panose="02040503050406030204" pitchFamily="18" charset="0"/>
                          <a:ea typeface="+mn-ea"/>
                          <a:cs typeface="+mn-cs"/>
                        </a:rPr>
                      </a:br>
                      <a:r>
                        <a:rPr lang="en-US" sz="1800" u="none" strike="noStrike" kern="1200" dirty="0" smtClean="0">
                          <a:solidFill>
                            <a:schemeClr val="tx1"/>
                          </a:solidFill>
                          <a:effectLst/>
                          <a:latin typeface="Cambria" panose="02040503050406030204" pitchFamily="18" charset="0"/>
                          <a:ea typeface="+mn-ea"/>
                          <a:cs typeface="+mn-cs"/>
                          <a:hlinkClick r:id="rId2"/>
                        </a:rPr>
                        <a:t>sjhaider@gmail.com</a:t>
                      </a:r>
                      <a:endParaRPr lang="en-US" sz="1800" u="none" strike="noStrike" kern="1200" dirty="0" smtClean="0">
                        <a:solidFill>
                          <a:schemeClr val="tx1"/>
                        </a:solidFill>
                        <a:effectLst/>
                        <a:latin typeface="Cambria" panose="02040503050406030204" pitchFamily="18" charset="0"/>
                        <a:ea typeface="+mn-ea"/>
                        <a:cs typeface="+mn-cs"/>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828468">
                <a:tc vMerge="1">
                  <a:txBody>
                    <a:bodyPr/>
                    <a:lstStyle/>
                    <a:p>
                      <a:endParaRPr lang="en-US"/>
                    </a:p>
                  </a:txBody>
                  <a:tcPr/>
                </a:tc>
                <a:tc vMerge="1">
                  <a:txBody>
                    <a:bodyPr/>
                    <a:lstStyle/>
                    <a:p>
                      <a:endParaRPr lang="en-US"/>
                    </a:p>
                  </a:txBody>
                  <a:tcPr/>
                </a:tc>
                <a:tc>
                  <a:txBody>
                    <a:bodyPr/>
                    <a:lstStyle/>
                    <a:p>
                      <a:pPr algn="ctr" fontAlgn="ctr"/>
                      <a:r>
                        <a:rPr lang="en-US" sz="1800" b="0" i="0" u="none" strike="noStrike" dirty="0" smtClean="0">
                          <a:solidFill>
                            <a:srgbClr val="000000"/>
                          </a:solidFill>
                          <a:effectLst/>
                          <a:latin typeface="Cambria" panose="02040503050406030204" pitchFamily="18" charset="0"/>
                        </a:rPr>
                        <a:t>Shri </a:t>
                      </a:r>
                      <a:r>
                        <a:rPr lang="en-US" sz="1800" b="0" i="0" u="none" strike="noStrike" dirty="0" err="1" smtClean="0">
                          <a:solidFill>
                            <a:srgbClr val="000000"/>
                          </a:solidFill>
                          <a:effectLst/>
                          <a:latin typeface="Cambria" panose="02040503050406030204" pitchFamily="18" charset="0"/>
                        </a:rPr>
                        <a:t>Anupam</a:t>
                      </a:r>
                      <a:r>
                        <a:rPr lang="en-US" sz="1800" b="0" i="0" u="none" strike="noStrike" dirty="0" smtClean="0">
                          <a:solidFill>
                            <a:srgbClr val="000000"/>
                          </a:solidFill>
                          <a:effectLst/>
                          <a:latin typeface="Cambria" panose="02040503050406030204" pitchFamily="18" charset="0"/>
                        </a:rPr>
                        <a:t> </a:t>
                      </a:r>
                      <a:r>
                        <a:rPr lang="en-US" sz="1800" b="0" i="0" u="none" strike="noStrike" dirty="0" err="1" smtClean="0">
                          <a:solidFill>
                            <a:srgbClr val="000000"/>
                          </a:solidFill>
                          <a:effectLst/>
                          <a:latin typeface="Cambria" panose="02040503050406030204" pitchFamily="18" charset="0"/>
                        </a:rPr>
                        <a:t>Anand</a:t>
                      </a:r>
                      <a:r>
                        <a:rPr lang="en-US" sz="1800" b="0" i="0" u="none" strike="noStrike" dirty="0" smtClean="0">
                          <a:solidFill>
                            <a:srgbClr val="000000"/>
                          </a:solidFill>
                          <a:effectLst/>
                          <a:latin typeface="Cambria" panose="02040503050406030204" pitchFamily="18" charset="0"/>
                        </a:rPr>
                        <a:t>, IAS,</a:t>
                      </a:r>
                      <a:r>
                        <a:rPr lang="en-US" sz="1800" b="0" i="0" u="none" strike="noStrike" baseline="0" dirty="0" smtClean="0">
                          <a:solidFill>
                            <a:srgbClr val="000000"/>
                          </a:solidFill>
                          <a:effectLst/>
                          <a:latin typeface="Cambria" panose="02040503050406030204" pitchFamily="18" charset="0"/>
                        </a:rPr>
                        <a:t> Special Industries Commissioner</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smtClean="0">
                          <a:solidFill>
                            <a:srgbClr val="000000"/>
                          </a:solidFill>
                          <a:effectLst/>
                          <a:latin typeface="Cambria" panose="02040503050406030204" pitchFamily="18" charset="0"/>
                        </a:rPr>
                        <a:t>(O)</a:t>
                      </a:r>
                      <a:r>
                        <a:rPr lang="pt-BR" sz="1800" b="0" i="0" u="none" strike="noStrike" baseline="0" dirty="0" smtClean="0">
                          <a:solidFill>
                            <a:srgbClr val="000000"/>
                          </a:solidFill>
                          <a:effectLst/>
                          <a:latin typeface="Cambria" panose="02040503050406030204" pitchFamily="18" charset="0"/>
                        </a:rPr>
                        <a:t> +91 79 2325 4822</a:t>
                      </a:r>
                    </a:p>
                    <a:p>
                      <a:pPr algn="ctr" fontAlgn="ctr"/>
                      <a:r>
                        <a:rPr lang="pt-BR" sz="1800" b="0" i="0" u="none" strike="noStrike" baseline="0" dirty="0" smtClean="0">
                          <a:solidFill>
                            <a:srgbClr val="000000"/>
                          </a:solidFill>
                          <a:effectLst/>
                          <a:latin typeface="Cambria" panose="02040503050406030204" pitchFamily="18" charset="0"/>
                        </a:rPr>
                        <a:t>(M) +91 99784 07791</a:t>
                      </a:r>
                      <a:endParaRPr lang="pt-BR"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kern="1200" dirty="0" smtClean="0">
                          <a:solidFill>
                            <a:schemeClr val="tx1"/>
                          </a:solidFill>
                          <a:effectLst/>
                          <a:latin typeface="Cambria" panose="02040503050406030204" pitchFamily="18" charset="0"/>
                          <a:ea typeface="+mn-ea"/>
                          <a:cs typeface="+mn-cs"/>
                          <a:hlinkClick r:id="rId3"/>
                        </a:rPr>
                        <a:t>sec-com-ind@gujarat.gov.in</a:t>
                      </a:r>
                      <a:endParaRPr lang="en-US" sz="1800" u="none" strike="noStrike" kern="1200" dirty="0">
                        <a:solidFill>
                          <a:schemeClr val="tx1"/>
                        </a:solidFill>
                        <a:effectLst/>
                        <a:latin typeface="Cambria" panose="02040503050406030204" pitchFamily="18" charset="0"/>
                        <a:ea typeface="+mn-ea"/>
                        <a:cs typeface="+mn-cs"/>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509203">
                <a:tc>
                  <a:txBody>
                    <a:bodyPr/>
                    <a:lstStyle/>
                    <a:p>
                      <a:pPr algn="ctr" fontAlgn="ctr"/>
                      <a:r>
                        <a:rPr lang="en-US" sz="1800" u="none" strike="noStrike" dirty="0">
                          <a:effectLst/>
                          <a:latin typeface="Cambria" panose="02040503050406030204" pitchFamily="18" charset="0"/>
                        </a:rPr>
                        <a:t>2</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dirty="0">
                          <a:effectLst/>
                          <a:latin typeface="Cambria" panose="02040503050406030204" pitchFamily="18" charset="0"/>
                        </a:rPr>
                        <a:t>Theme </a:t>
                      </a:r>
                      <a:r>
                        <a:rPr lang="en-US" sz="1800" u="none" strike="noStrike" dirty="0" smtClean="0">
                          <a:effectLst/>
                          <a:latin typeface="Cambria" panose="02040503050406030204" pitchFamily="18" charset="0"/>
                        </a:rPr>
                        <a:t>Seminars</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dirty="0">
                          <a:effectLst/>
                          <a:latin typeface="Cambria" panose="02040503050406030204" pitchFamily="18" charset="0"/>
                        </a:rPr>
                        <a:t>Dr</a:t>
                      </a:r>
                      <a:r>
                        <a:rPr lang="en-US" sz="1800" u="none" strike="noStrike" dirty="0" smtClean="0">
                          <a:effectLst/>
                          <a:latin typeface="Cambria" panose="02040503050406030204" pitchFamily="18" charset="0"/>
                        </a:rPr>
                        <a:t>. C. Chatterjee</a:t>
                      </a:r>
                      <a:r>
                        <a:rPr lang="en-US" sz="1800" u="none" strike="noStrike" dirty="0">
                          <a:effectLst/>
                          <a:latin typeface="Cambria" panose="02040503050406030204" pitchFamily="18" charset="0"/>
                        </a:rPr>
                        <a:t>, </a:t>
                      </a:r>
                      <a:r>
                        <a:rPr lang="en-US" sz="1800" u="none" strike="noStrike" dirty="0" smtClean="0">
                          <a:effectLst/>
                          <a:latin typeface="Cambria" panose="02040503050406030204" pitchFamily="18" charset="0"/>
                        </a:rPr>
                        <a:t>Advisor, iNDEXTb</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dirty="0">
                          <a:effectLst/>
                          <a:latin typeface="Cambria" panose="02040503050406030204" pitchFamily="18" charset="0"/>
                        </a:rPr>
                        <a:t>(O</a:t>
                      </a:r>
                      <a:r>
                        <a:rPr lang="en-US" sz="1800" u="none" strike="noStrike" dirty="0" smtClean="0">
                          <a:effectLst/>
                          <a:latin typeface="Cambria" panose="02040503050406030204" pitchFamily="18" charset="0"/>
                        </a:rPr>
                        <a:t>) +91 79 2325 1649 </a:t>
                      </a:r>
                    </a:p>
                    <a:p>
                      <a:pPr algn="ctr" fontAlgn="ctr"/>
                      <a:r>
                        <a:rPr lang="en-US" sz="1800" u="none" strike="noStrike" dirty="0" smtClean="0">
                          <a:effectLst/>
                          <a:latin typeface="Cambria" panose="02040503050406030204" pitchFamily="18" charset="0"/>
                        </a:rPr>
                        <a:t>(</a:t>
                      </a:r>
                      <a:r>
                        <a:rPr lang="en-US" sz="1800" u="none" strike="noStrike" dirty="0">
                          <a:effectLst/>
                          <a:latin typeface="Cambria" panose="02040503050406030204" pitchFamily="18" charset="0"/>
                        </a:rPr>
                        <a:t>M) </a:t>
                      </a:r>
                      <a:r>
                        <a:rPr lang="en-US" sz="1800" u="none" strike="noStrike" dirty="0" smtClean="0">
                          <a:effectLst/>
                          <a:latin typeface="Cambria" panose="02040503050406030204" pitchFamily="18" charset="0"/>
                        </a:rPr>
                        <a:t>+91</a:t>
                      </a:r>
                      <a:r>
                        <a:rPr lang="en-US" sz="1800" u="none" strike="noStrike" baseline="0" dirty="0" smtClean="0">
                          <a:effectLst/>
                          <a:latin typeface="Cambria" panose="02040503050406030204" pitchFamily="18" charset="0"/>
                        </a:rPr>
                        <a:t> </a:t>
                      </a:r>
                      <a:r>
                        <a:rPr lang="en-US" sz="1800" u="none" strike="noStrike" dirty="0" smtClean="0">
                          <a:effectLst/>
                          <a:latin typeface="Cambria" panose="02040503050406030204" pitchFamily="18" charset="0"/>
                        </a:rPr>
                        <a:t>99784 07604</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kern="1200" dirty="0">
                          <a:solidFill>
                            <a:schemeClr val="tx1"/>
                          </a:solidFill>
                          <a:effectLst/>
                          <a:latin typeface="Cambria" panose="02040503050406030204" pitchFamily="18" charset="0"/>
                          <a:ea typeface="+mn-ea"/>
                          <a:cs typeface="+mn-cs"/>
                        </a:rPr>
                        <a:t>chatterjee@indextb.com </a:t>
                      </a: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414234">
                <a:tc rowSpan="2">
                  <a:txBody>
                    <a:bodyPr/>
                    <a:lstStyle/>
                    <a:p>
                      <a:pPr algn="ctr" fontAlgn="ctr"/>
                      <a:r>
                        <a:rPr lang="en-US" sz="1800" b="0" i="0" u="none" strike="noStrike" dirty="0" smtClean="0">
                          <a:solidFill>
                            <a:srgbClr val="000000"/>
                          </a:solidFill>
                          <a:effectLst/>
                          <a:latin typeface="Cambria" panose="02040503050406030204" pitchFamily="18" charset="0"/>
                        </a:rPr>
                        <a:t>3</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rowSpan="2">
                  <a:txBody>
                    <a:bodyPr/>
                    <a:lstStyle/>
                    <a:p>
                      <a:pPr algn="ctr" fontAlgn="ctr"/>
                      <a:r>
                        <a:rPr lang="en-US" sz="1800" u="none" strike="noStrike" dirty="0" smtClean="0">
                          <a:effectLst/>
                          <a:latin typeface="Cambria" panose="02040503050406030204" pitchFamily="18" charset="0"/>
                        </a:rPr>
                        <a:t>Nobel Prize Series  </a:t>
                      </a:r>
                      <a:r>
                        <a:rPr lang="en-US" sz="1800" u="none" strike="noStrike" dirty="0">
                          <a:effectLst/>
                          <a:latin typeface="Cambria" panose="02040503050406030204" pitchFamily="18" charset="0"/>
                        </a:rPr>
                        <a:t>Exhibition </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dirty="0">
                          <a:effectLst/>
                          <a:latin typeface="Cambria" panose="02040503050406030204" pitchFamily="18" charset="0"/>
                        </a:rPr>
                        <a:t>Shri </a:t>
                      </a:r>
                      <a:r>
                        <a:rPr lang="en-US" sz="1800" u="none" strike="noStrike" dirty="0" err="1">
                          <a:effectLst/>
                          <a:latin typeface="Cambria" panose="02040503050406030204" pitchFamily="18" charset="0"/>
                        </a:rPr>
                        <a:t>Dhananjay</a:t>
                      </a:r>
                      <a:r>
                        <a:rPr lang="en-US" sz="1800" u="none" strike="noStrike" dirty="0">
                          <a:effectLst/>
                          <a:latin typeface="Cambria" panose="02040503050406030204" pitchFamily="18" charset="0"/>
                        </a:rPr>
                        <a:t> </a:t>
                      </a:r>
                      <a:r>
                        <a:rPr lang="en-US" sz="1800" u="none" strike="noStrike" dirty="0" err="1" smtClean="0">
                          <a:effectLst/>
                          <a:latin typeface="Cambria" panose="02040503050406030204" pitchFamily="18" charset="0"/>
                        </a:rPr>
                        <a:t>Dwivedi</a:t>
                      </a:r>
                      <a:r>
                        <a:rPr lang="en-US" sz="1800" u="none" strike="noStrike" dirty="0" smtClean="0">
                          <a:effectLst/>
                          <a:latin typeface="Cambria" panose="02040503050406030204" pitchFamily="18" charset="0"/>
                        </a:rPr>
                        <a:t>, IAS</a:t>
                      </a:r>
                      <a:r>
                        <a:rPr lang="en-US" sz="1800" u="none" strike="noStrike" dirty="0">
                          <a:effectLst/>
                          <a:latin typeface="Cambria" panose="02040503050406030204" pitchFamily="18" charset="0"/>
                        </a:rPr>
                        <a:t>, Secretary, </a:t>
                      </a:r>
                      <a:r>
                        <a:rPr lang="en-US" sz="1800" u="none" strike="noStrike" dirty="0" smtClean="0">
                          <a:effectLst/>
                          <a:latin typeface="Cambria" panose="02040503050406030204" pitchFamily="18" charset="0"/>
                        </a:rPr>
                        <a:t>DST</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u="none" strike="noStrike" dirty="0">
                          <a:effectLst/>
                          <a:latin typeface="Cambria" panose="02040503050406030204" pitchFamily="18" charset="0"/>
                        </a:rPr>
                        <a:t>(O) </a:t>
                      </a:r>
                      <a:r>
                        <a:rPr lang="pt-BR" sz="1800" u="none" strike="noStrike" dirty="0" smtClean="0">
                          <a:effectLst/>
                          <a:latin typeface="Cambria" panose="02040503050406030204" pitchFamily="18" charset="0"/>
                        </a:rPr>
                        <a:t>+91 79 2325 0321</a:t>
                      </a:r>
                      <a:r>
                        <a:rPr lang="pt-BR" sz="1800" u="none" strike="noStrike" dirty="0">
                          <a:effectLst/>
                          <a:latin typeface="Cambria" panose="02040503050406030204" pitchFamily="18" charset="0"/>
                        </a:rPr>
                        <a:t/>
                      </a:r>
                      <a:br>
                        <a:rPr lang="pt-BR" sz="1800" u="none" strike="noStrike" dirty="0">
                          <a:effectLst/>
                          <a:latin typeface="Cambria" panose="02040503050406030204" pitchFamily="18" charset="0"/>
                        </a:rPr>
                      </a:br>
                      <a:r>
                        <a:rPr lang="pt-BR" sz="1800" u="none" strike="noStrike" dirty="0" smtClean="0">
                          <a:effectLst/>
                          <a:latin typeface="Cambria" panose="02040503050406030204" pitchFamily="18" charset="0"/>
                        </a:rPr>
                        <a:t>(</a:t>
                      </a:r>
                      <a:r>
                        <a:rPr lang="pt-BR" sz="1800" u="none" strike="noStrike" dirty="0">
                          <a:effectLst/>
                          <a:latin typeface="Cambria" panose="02040503050406030204" pitchFamily="18" charset="0"/>
                        </a:rPr>
                        <a:t>M) </a:t>
                      </a:r>
                      <a:r>
                        <a:rPr lang="pt-BR" sz="1800" u="none" strike="noStrike" dirty="0" smtClean="0">
                          <a:effectLst/>
                          <a:latin typeface="Cambria" panose="02040503050406030204" pitchFamily="18" charset="0"/>
                        </a:rPr>
                        <a:t>+91 99784 07179 </a:t>
                      </a:r>
                      <a:endParaRPr lang="pt-BR"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kern="1200" dirty="0">
                          <a:solidFill>
                            <a:schemeClr val="tx1"/>
                          </a:solidFill>
                          <a:effectLst/>
                          <a:latin typeface="Cambria" panose="02040503050406030204" pitchFamily="18" charset="0"/>
                          <a:ea typeface="+mn-ea"/>
                          <a:cs typeface="+mn-cs"/>
                        </a:rPr>
                        <a:t>secdst@gujarat.gov.in </a:t>
                      </a: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414234">
                <a:tc vMerge="1">
                  <a:txBody>
                    <a:bodyPr/>
                    <a:lstStyle/>
                    <a:p>
                      <a:endParaRPr lang="en-US"/>
                    </a:p>
                  </a:txBody>
                  <a:tcPr/>
                </a:tc>
                <a:tc vMerge="1">
                  <a:txBody>
                    <a:bodyPr/>
                    <a:lstStyle/>
                    <a:p>
                      <a:endParaRPr lang="en-US"/>
                    </a:p>
                  </a:txBody>
                  <a:tcPr/>
                </a:tc>
                <a:tc>
                  <a:txBody>
                    <a:bodyPr/>
                    <a:lstStyle/>
                    <a:p>
                      <a:pPr algn="ctr" fontAlgn="ctr"/>
                      <a:r>
                        <a:rPr lang="en-US" sz="1800" b="0" i="0" u="none" strike="noStrike" dirty="0" smtClean="0">
                          <a:solidFill>
                            <a:srgbClr val="000000"/>
                          </a:solidFill>
                          <a:effectLst/>
                          <a:latin typeface="Cambria" panose="02040503050406030204" pitchFamily="18" charset="0"/>
                        </a:rPr>
                        <a:t>Shri </a:t>
                      </a:r>
                      <a:r>
                        <a:rPr lang="en-US" sz="1800" b="0" i="0" u="none" strike="noStrike" dirty="0" err="1" smtClean="0">
                          <a:solidFill>
                            <a:srgbClr val="000000"/>
                          </a:solidFill>
                          <a:effectLst/>
                          <a:latin typeface="Cambria" panose="02040503050406030204" pitchFamily="18" charset="0"/>
                        </a:rPr>
                        <a:t>Roopwant</a:t>
                      </a:r>
                      <a:r>
                        <a:rPr lang="en-US" sz="1800" b="0" i="0" u="none" strike="noStrike" baseline="0" dirty="0" smtClean="0">
                          <a:solidFill>
                            <a:srgbClr val="000000"/>
                          </a:solidFill>
                          <a:effectLst/>
                          <a:latin typeface="Cambria" panose="02040503050406030204" pitchFamily="18" charset="0"/>
                        </a:rPr>
                        <a:t> Singh, IAS, Commissioner of Geology &amp; Mining</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smtClean="0">
                          <a:solidFill>
                            <a:srgbClr val="000000"/>
                          </a:solidFill>
                          <a:effectLst/>
                          <a:latin typeface="Cambria" panose="02040503050406030204" pitchFamily="18" charset="0"/>
                        </a:rPr>
                        <a:t>(O) +91 79 2325 4151</a:t>
                      </a:r>
                    </a:p>
                    <a:p>
                      <a:pPr algn="ctr" fontAlgn="ctr"/>
                      <a:r>
                        <a:rPr lang="pt-BR" sz="1800" b="0" i="0" u="none" strike="noStrike" dirty="0" smtClean="0">
                          <a:solidFill>
                            <a:srgbClr val="000000"/>
                          </a:solidFill>
                          <a:effectLst/>
                          <a:latin typeface="Cambria" panose="02040503050406030204" pitchFamily="18" charset="0"/>
                        </a:rPr>
                        <a:t>(M) +91</a:t>
                      </a:r>
                      <a:r>
                        <a:rPr lang="pt-BR" sz="1800" b="0" i="0" u="none" strike="noStrike" baseline="0" dirty="0" smtClean="0">
                          <a:solidFill>
                            <a:srgbClr val="000000"/>
                          </a:solidFill>
                          <a:effectLst/>
                          <a:latin typeface="Cambria" panose="02040503050406030204" pitchFamily="18" charset="0"/>
                        </a:rPr>
                        <a:t> 9978406705</a:t>
                      </a:r>
                      <a:endParaRPr lang="pt-BR"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kern="1200" dirty="0" smtClean="0">
                          <a:solidFill>
                            <a:schemeClr val="tx1"/>
                          </a:solidFill>
                          <a:effectLst/>
                          <a:latin typeface="Cambria" panose="02040503050406030204" pitchFamily="18" charset="0"/>
                          <a:ea typeface="+mn-ea"/>
                          <a:cs typeface="+mn-cs"/>
                        </a:rPr>
                        <a:t>commi-geomine@gujarat.gov.in</a:t>
                      </a:r>
                      <a:endParaRPr lang="en-US" sz="1800" u="none" strike="noStrike" kern="1200" dirty="0">
                        <a:solidFill>
                          <a:schemeClr val="tx1"/>
                        </a:solidFill>
                        <a:effectLst/>
                        <a:latin typeface="Cambria" panose="02040503050406030204" pitchFamily="18" charset="0"/>
                        <a:ea typeface="+mn-ea"/>
                        <a:cs typeface="+mn-cs"/>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277074">
                <a:tc rowSpan="2">
                  <a:txBody>
                    <a:bodyPr/>
                    <a:lstStyle/>
                    <a:p>
                      <a:pPr algn="ctr" fontAlgn="ctr"/>
                      <a:r>
                        <a:rPr lang="en-US" sz="1800" b="0" i="0" u="none" strike="noStrike" dirty="0" smtClean="0">
                          <a:solidFill>
                            <a:srgbClr val="000000"/>
                          </a:solidFill>
                          <a:effectLst/>
                          <a:latin typeface="Cambria" panose="02040503050406030204" pitchFamily="18" charset="0"/>
                        </a:rPr>
                        <a:t>4</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rowSpan="2">
                  <a:txBody>
                    <a:bodyPr/>
                    <a:lstStyle/>
                    <a:p>
                      <a:pPr algn="ctr" fontAlgn="ctr"/>
                      <a:r>
                        <a:rPr lang="en-US" sz="1800" u="none" strike="noStrike">
                          <a:effectLst/>
                          <a:latin typeface="Cambria" panose="02040503050406030204" pitchFamily="18" charset="0"/>
                        </a:rPr>
                        <a:t>Nobel Dialogue</a:t>
                      </a:r>
                      <a:endParaRPr lang="en-US" sz="1800" b="0" i="0" u="none"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dirty="0">
                          <a:effectLst/>
                          <a:latin typeface="Cambria" panose="02040503050406030204" pitchFamily="18" charset="0"/>
                        </a:rPr>
                        <a:t>Shri B. B. Swain, IAS, Chief Electoral Officer</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u="none" strike="noStrike" dirty="0">
                          <a:effectLst/>
                          <a:latin typeface="Cambria" panose="02040503050406030204" pitchFamily="18" charset="0"/>
                        </a:rPr>
                        <a:t>(O) </a:t>
                      </a:r>
                      <a:r>
                        <a:rPr lang="pt-BR" sz="1800" u="none" strike="noStrike" dirty="0" smtClean="0">
                          <a:effectLst/>
                          <a:latin typeface="Cambria" panose="02040503050406030204" pitchFamily="18" charset="0"/>
                        </a:rPr>
                        <a:t>+91</a:t>
                      </a:r>
                      <a:r>
                        <a:rPr lang="pt-BR" sz="1800" u="none" strike="noStrike" baseline="0" dirty="0" smtClean="0">
                          <a:effectLst/>
                          <a:latin typeface="Cambria" panose="02040503050406030204" pitchFamily="18" charset="0"/>
                        </a:rPr>
                        <a:t> </a:t>
                      </a:r>
                      <a:r>
                        <a:rPr lang="pt-BR" sz="1800" u="none" strike="noStrike" dirty="0" smtClean="0">
                          <a:effectLst/>
                          <a:latin typeface="Cambria" panose="02040503050406030204" pitchFamily="18" charset="0"/>
                        </a:rPr>
                        <a:t>79 2325 0318 </a:t>
                      </a:r>
                      <a:r>
                        <a:rPr lang="pt-BR" sz="1800" u="none" strike="noStrike" dirty="0">
                          <a:effectLst/>
                          <a:latin typeface="Cambria" panose="02040503050406030204" pitchFamily="18" charset="0"/>
                        </a:rPr>
                        <a:t/>
                      </a:r>
                      <a:br>
                        <a:rPr lang="pt-BR" sz="1800" u="none" strike="noStrike" dirty="0">
                          <a:effectLst/>
                          <a:latin typeface="Cambria" panose="02040503050406030204" pitchFamily="18" charset="0"/>
                        </a:rPr>
                      </a:br>
                      <a:r>
                        <a:rPr lang="pt-BR" sz="1800" u="none" strike="noStrike" dirty="0" smtClean="0">
                          <a:effectLst/>
                          <a:latin typeface="Cambria" panose="02040503050406030204" pitchFamily="18" charset="0"/>
                        </a:rPr>
                        <a:t>(</a:t>
                      </a:r>
                      <a:r>
                        <a:rPr lang="pt-BR" sz="1800" u="none" strike="noStrike" dirty="0">
                          <a:effectLst/>
                          <a:latin typeface="Cambria" panose="02040503050406030204" pitchFamily="18" charset="0"/>
                        </a:rPr>
                        <a:t>M) </a:t>
                      </a:r>
                      <a:r>
                        <a:rPr lang="pt-BR" sz="1800" u="none" strike="noStrike" dirty="0" smtClean="0">
                          <a:effectLst/>
                          <a:latin typeface="Cambria" panose="02040503050406030204" pitchFamily="18" charset="0"/>
                        </a:rPr>
                        <a:t>+91 99784 06155 </a:t>
                      </a:r>
                      <a:endParaRPr lang="pt-BR"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kern="1200" dirty="0">
                          <a:solidFill>
                            <a:schemeClr val="tx1"/>
                          </a:solidFill>
                          <a:effectLst/>
                          <a:latin typeface="Cambria" panose="02040503050406030204" pitchFamily="18" charset="0"/>
                          <a:ea typeface="+mn-ea"/>
                          <a:cs typeface="+mn-cs"/>
                        </a:rPr>
                        <a:t>ceo_gujarat@eci.gov.in                     </a:t>
                      </a: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828467">
                <a:tc vMerge="1">
                  <a:txBody>
                    <a:bodyPr/>
                    <a:lstStyle/>
                    <a:p>
                      <a:endParaRPr lang="en-US"/>
                    </a:p>
                  </a:txBody>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mbria" panose="02040503050406030204" pitchFamily="18" charset="0"/>
                        </a:rPr>
                        <a:t>Shri </a:t>
                      </a:r>
                      <a:r>
                        <a:rPr lang="en-US" sz="1800" b="0" i="0" u="none" strike="noStrike" dirty="0" err="1" smtClean="0">
                          <a:solidFill>
                            <a:srgbClr val="000000"/>
                          </a:solidFill>
                          <a:effectLst/>
                          <a:latin typeface="Cambria" panose="02040503050406030204" pitchFamily="18" charset="0"/>
                        </a:rPr>
                        <a:t>Roopwant</a:t>
                      </a:r>
                      <a:r>
                        <a:rPr lang="en-US" sz="1800" b="0" i="0" u="none" strike="noStrike" baseline="0" dirty="0" smtClean="0">
                          <a:solidFill>
                            <a:srgbClr val="000000"/>
                          </a:solidFill>
                          <a:effectLst/>
                          <a:latin typeface="Cambria" panose="02040503050406030204" pitchFamily="18" charset="0"/>
                        </a:rPr>
                        <a:t> Singh, IAS, Commissioner of Geology &amp; Mining</a:t>
                      </a:r>
                      <a:endParaRPr lang="en-US" sz="1800" b="0" i="0" u="none" strike="noStrike" dirty="0" smtClean="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smtClean="0">
                          <a:solidFill>
                            <a:srgbClr val="000000"/>
                          </a:solidFill>
                          <a:effectLst/>
                          <a:latin typeface="Cambria" panose="02040503050406030204" pitchFamily="18" charset="0"/>
                        </a:rPr>
                        <a:t>(O) +91 79 2325 4151</a:t>
                      </a:r>
                    </a:p>
                    <a:p>
                      <a:pPr algn="ctr" fontAlgn="ctr"/>
                      <a:r>
                        <a:rPr lang="pt-BR" sz="1800" b="0" i="0" u="none" strike="noStrike" dirty="0" smtClean="0">
                          <a:solidFill>
                            <a:srgbClr val="000000"/>
                          </a:solidFill>
                          <a:effectLst/>
                          <a:latin typeface="Cambria" panose="02040503050406030204" pitchFamily="18" charset="0"/>
                        </a:rPr>
                        <a:t>(M) +91</a:t>
                      </a:r>
                      <a:r>
                        <a:rPr lang="pt-BR" sz="1800" b="0" i="0" u="none" strike="noStrike" baseline="0" dirty="0" smtClean="0">
                          <a:solidFill>
                            <a:srgbClr val="000000"/>
                          </a:solidFill>
                          <a:effectLst/>
                          <a:latin typeface="Cambria" panose="02040503050406030204" pitchFamily="18" charset="0"/>
                        </a:rPr>
                        <a:t> 9978406705</a:t>
                      </a:r>
                      <a:endParaRPr lang="pt-BR"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kern="1200" dirty="0" smtClean="0">
                          <a:solidFill>
                            <a:schemeClr val="tx1"/>
                          </a:solidFill>
                          <a:effectLst/>
                          <a:latin typeface="Cambria" panose="02040503050406030204" pitchFamily="18" charset="0"/>
                          <a:ea typeface="+mn-ea"/>
                          <a:cs typeface="+mn-cs"/>
                          <a:hlinkClick r:id="rId4"/>
                        </a:rPr>
                        <a:t>commi-geomine@gujarat.gov.in</a:t>
                      </a:r>
                      <a:endParaRPr lang="en-US" sz="1800" u="none" strike="noStrike" kern="1200" dirty="0">
                        <a:solidFill>
                          <a:schemeClr val="tx1"/>
                        </a:solidFill>
                        <a:effectLst/>
                        <a:latin typeface="Cambria" panose="02040503050406030204" pitchFamily="18" charset="0"/>
                        <a:ea typeface="+mn-ea"/>
                        <a:cs typeface="+mn-cs"/>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7151310"/>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Important Coordinators – Government of Gujarat</a:t>
            </a:r>
            <a:endParaRPr lang="en-US" b="1" dirty="0" smtClean="0">
              <a:solidFill>
                <a:schemeClr val="accent2">
                  <a:lumMod val="75000"/>
                </a:schemeClr>
              </a:solidFill>
              <a:latin typeface="Cambria" panose="02040503050406030204" pitchFamily="18" charset="0"/>
            </a:endParaRPr>
          </a:p>
        </p:txBody>
      </p:sp>
      <p:graphicFrame>
        <p:nvGraphicFramePr>
          <p:cNvPr id="3" name="Table 2"/>
          <p:cNvGraphicFramePr>
            <a:graphicFrameLocks noGrp="1"/>
          </p:cNvGraphicFramePr>
          <p:nvPr>
            <p:extLst/>
          </p:nvPr>
        </p:nvGraphicFramePr>
        <p:xfrm>
          <a:off x="271463" y="1225551"/>
          <a:ext cx="11591881" cy="4982856"/>
        </p:xfrm>
        <a:graphic>
          <a:graphicData uri="http://schemas.openxmlformats.org/drawingml/2006/table">
            <a:tbl>
              <a:tblPr firstRow="1" bandRow="1" bandCol="1">
                <a:tableStyleId>{69012ECD-51FC-41F1-AA8D-1B2483CD663E}</a:tableStyleId>
              </a:tblPr>
              <a:tblGrid>
                <a:gridCol w="903263"/>
                <a:gridCol w="1957072"/>
                <a:gridCol w="2333430"/>
                <a:gridCol w="2690971"/>
                <a:gridCol w="3707145"/>
              </a:tblGrid>
              <a:tr h="257132">
                <a:tc>
                  <a:txBody>
                    <a:bodyPr/>
                    <a:lstStyle/>
                    <a:p>
                      <a:pPr algn="ctr" fontAlgn="ctr"/>
                      <a:r>
                        <a:rPr lang="en-US" sz="1800" u="sng" strike="noStrike" dirty="0">
                          <a:effectLst/>
                          <a:latin typeface="Cambria" panose="02040503050406030204" pitchFamily="18" charset="0"/>
                        </a:rPr>
                        <a:t>Sr. no. </a:t>
                      </a:r>
                      <a:endParaRPr lang="en-US" sz="1800" b="1" i="0" u="sng"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sng" strike="noStrike" dirty="0">
                          <a:effectLst/>
                          <a:latin typeface="Cambria" panose="02040503050406030204" pitchFamily="18" charset="0"/>
                        </a:rPr>
                        <a:t>Event / Seminar</a:t>
                      </a:r>
                      <a:endParaRPr lang="en-US" sz="1800" b="1" i="0" u="sng"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sng" strike="noStrike">
                          <a:effectLst/>
                          <a:latin typeface="Cambria" panose="02040503050406030204" pitchFamily="18" charset="0"/>
                        </a:rPr>
                        <a:t>Coordinators </a:t>
                      </a:r>
                      <a:endParaRPr lang="en-US" sz="1800" b="1" i="0" u="sng"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sng" strike="noStrike">
                          <a:effectLst/>
                          <a:latin typeface="Cambria" panose="02040503050406030204" pitchFamily="18" charset="0"/>
                        </a:rPr>
                        <a:t>Contact Details</a:t>
                      </a:r>
                      <a:endParaRPr lang="en-US" sz="1800" b="1" i="0" u="sng"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sng" strike="noStrike">
                          <a:effectLst/>
                          <a:latin typeface="Cambria" panose="02040503050406030204" pitchFamily="18" charset="0"/>
                        </a:rPr>
                        <a:t>Email Id </a:t>
                      </a:r>
                      <a:endParaRPr lang="en-US" sz="1800" b="1" i="0" u="sng"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506673">
                <a:tc rowSpan="2">
                  <a:txBody>
                    <a:bodyPr/>
                    <a:lstStyle/>
                    <a:p>
                      <a:pPr algn="ctr" fontAlgn="ctr"/>
                      <a:r>
                        <a:rPr lang="en-US" sz="1800" b="0" i="0" u="none" strike="noStrike" dirty="0" smtClean="0">
                          <a:solidFill>
                            <a:srgbClr val="000000"/>
                          </a:solidFill>
                          <a:effectLst/>
                          <a:latin typeface="Cambria" panose="02040503050406030204" pitchFamily="18" charset="0"/>
                        </a:rPr>
                        <a:t>5</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rowSpan="2">
                  <a:txBody>
                    <a:bodyPr/>
                    <a:lstStyle/>
                    <a:p>
                      <a:pPr algn="ctr" fontAlgn="ctr"/>
                      <a:r>
                        <a:rPr lang="en-US" sz="1800" u="none" strike="noStrike" dirty="0">
                          <a:effectLst/>
                          <a:latin typeface="Cambria" panose="02040503050406030204" pitchFamily="18" charset="0"/>
                        </a:rPr>
                        <a:t>Investment Intention/</a:t>
                      </a:r>
                      <a:r>
                        <a:rPr lang="en-US" sz="1800" u="none" strike="noStrike" dirty="0" err="1">
                          <a:effectLst/>
                          <a:latin typeface="Cambria" panose="02040503050406030204" pitchFamily="18" charset="0"/>
                        </a:rPr>
                        <a:t>MoU</a:t>
                      </a:r>
                      <a:r>
                        <a:rPr lang="en-US" sz="1800" u="none" strike="noStrike" dirty="0">
                          <a:effectLst/>
                          <a:latin typeface="Cambria" panose="02040503050406030204" pitchFamily="18" charset="0"/>
                        </a:rPr>
                        <a:t> Committee</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dirty="0">
                          <a:effectLst/>
                          <a:latin typeface="Cambria" panose="02040503050406030204" pitchFamily="18" charset="0"/>
                        </a:rPr>
                        <a:t>Shri Sanjay Prasad, IAS, PS, Agriculture &amp; Co-operation            </a:t>
                      </a:r>
                      <a:r>
                        <a:rPr lang="en-US" sz="1800" u="none" strike="noStrike" dirty="0" smtClean="0">
                          <a:effectLst/>
                          <a:latin typeface="Cambria" panose="02040503050406030204" pitchFamily="18" charset="0"/>
                        </a:rPr>
                        <a:t>        </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u="none" strike="noStrike" dirty="0">
                          <a:effectLst/>
                          <a:latin typeface="Cambria" panose="02040503050406030204" pitchFamily="18" charset="0"/>
                        </a:rPr>
                        <a:t>(O) </a:t>
                      </a:r>
                      <a:r>
                        <a:rPr lang="pt-BR" sz="1800" u="none" strike="noStrike" dirty="0" smtClean="0">
                          <a:effectLst/>
                          <a:latin typeface="Cambria" panose="02040503050406030204" pitchFamily="18" charset="0"/>
                        </a:rPr>
                        <a:t>+91</a:t>
                      </a:r>
                      <a:r>
                        <a:rPr lang="pt-BR" sz="1800" u="none" strike="noStrike" baseline="0" dirty="0" smtClean="0">
                          <a:effectLst/>
                          <a:latin typeface="Cambria" panose="02040503050406030204" pitchFamily="18" charset="0"/>
                        </a:rPr>
                        <a:t> </a:t>
                      </a:r>
                      <a:r>
                        <a:rPr lang="pt-BR" sz="1800" u="none" strike="noStrike" dirty="0" smtClean="0">
                          <a:effectLst/>
                          <a:latin typeface="Cambria" panose="02040503050406030204" pitchFamily="18" charset="0"/>
                        </a:rPr>
                        <a:t>79 2325 0801</a:t>
                      </a:r>
                      <a:r>
                        <a:rPr lang="pt-BR" sz="1800" u="none" strike="noStrike" dirty="0">
                          <a:effectLst/>
                          <a:latin typeface="Cambria" panose="02040503050406030204" pitchFamily="18" charset="0"/>
                        </a:rPr>
                        <a:t/>
                      </a:r>
                      <a:br>
                        <a:rPr lang="pt-BR" sz="1800" u="none" strike="noStrike" dirty="0">
                          <a:effectLst/>
                          <a:latin typeface="Cambria" panose="02040503050406030204" pitchFamily="18" charset="0"/>
                        </a:rPr>
                      </a:br>
                      <a:r>
                        <a:rPr lang="pt-BR" sz="1800" u="none" strike="noStrike" dirty="0" smtClean="0">
                          <a:effectLst/>
                          <a:latin typeface="Cambria" panose="02040503050406030204" pitchFamily="18" charset="0"/>
                        </a:rPr>
                        <a:t>(</a:t>
                      </a:r>
                      <a:r>
                        <a:rPr lang="pt-BR" sz="1800" u="none" strike="noStrike" dirty="0">
                          <a:effectLst/>
                          <a:latin typeface="Cambria" panose="02040503050406030204" pitchFamily="18" charset="0"/>
                        </a:rPr>
                        <a:t>M) </a:t>
                      </a:r>
                      <a:r>
                        <a:rPr lang="pt-BR" sz="1800" u="none" strike="noStrike" dirty="0" smtClean="0">
                          <a:effectLst/>
                          <a:latin typeface="Cambria" panose="02040503050406030204" pitchFamily="18" charset="0"/>
                        </a:rPr>
                        <a:t>+91 99784 06348                </a:t>
                      </a:r>
                      <a:endParaRPr lang="pt-BR"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u="none" strike="noStrike" dirty="0">
                          <a:effectLst/>
                          <a:latin typeface="Cambria" panose="02040503050406030204" pitchFamily="18" charset="0"/>
                        </a:rPr>
                        <a:t>secagri@gujarat.gov.in                        </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506673">
                <a:tc vMerge="1">
                  <a:txBody>
                    <a:bodyPr/>
                    <a:lstStyle/>
                    <a:p>
                      <a:endParaRPr lang="en-US"/>
                    </a:p>
                  </a:txBody>
                  <a:tcPr/>
                </a:tc>
                <a:tc vMerge="1">
                  <a:txBody>
                    <a:bodyPr/>
                    <a:lstStyle/>
                    <a:p>
                      <a:endParaRPr lang="en-US"/>
                    </a:p>
                  </a:txBody>
                  <a:tcPr/>
                </a:tc>
                <a:tc>
                  <a:txBody>
                    <a:bodyPr/>
                    <a:lstStyle/>
                    <a:p>
                      <a:pPr algn="ctr" fontAlgn="ctr"/>
                      <a:r>
                        <a:rPr lang="en-US" sz="1800" b="0" i="0" u="none" strike="noStrike" dirty="0" smtClean="0">
                          <a:solidFill>
                            <a:srgbClr val="000000"/>
                          </a:solidFill>
                          <a:effectLst/>
                          <a:latin typeface="Cambria" panose="02040503050406030204" pitchFamily="18" charset="0"/>
                        </a:rPr>
                        <a:t>Smt. </a:t>
                      </a:r>
                      <a:r>
                        <a:rPr lang="en-US" sz="1800" b="0" i="0" u="none" strike="noStrike" dirty="0" err="1" smtClean="0">
                          <a:solidFill>
                            <a:srgbClr val="000000"/>
                          </a:solidFill>
                          <a:effectLst/>
                          <a:latin typeface="Cambria" panose="02040503050406030204" pitchFamily="18" charset="0"/>
                        </a:rPr>
                        <a:t>Anju</a:t>
                      </a:r>
                      <a:r>
                        <a:rPr lang="en-US" sz="1800" b="0" i="0" u="none" strike="noStrike" dirty="0" smtClean="0">
                          <a:solidFill>
                            <a:srgbClr val="000000"/>
                          </a:solidFill>
                          <a:effectLst/>
                          <a:latin typeface="Cambria" panose="02040503050406030204" pitchFamily="18" charset="0"/>
                        </a:rPr>
                        <a:t> Sharma,</a:t>
                      </a:r>
                      <a:r>
                        <a:rPr lang="en-US" sz="1800" b="0" i="0" u="none" strike="noStrike" baseline="0" dirty="0" smtClean="0">
                          <a:solidFill>
                            <a:srgbClr val="000000"/>
                          </a:solidFill>
                          <a:effectLst/>
                          <a:latin typeface="Cambria" panose="02040503050406030204" pitchFamily="18" charset="0"/>
                        </a:rPr>
                        <a:t> IAS, PS, Higher &amp; Technical Education</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smtClean="0">
                          <a:solidFill>
                            <a:srgbClr val="000000"/>
                          </a:solidFill>
                          <a:effectLst/>
                          <a:latin typeface="Cambria" panose="02040503050406030204" pitchFamily="18" charset="0"/>
                        </a:rPr>
                        <a:t>(O) +91 79 2325</a:t>
                      </a:r>
                      <a:r>
                        <a:rPr lang="pt-BR" sz="1800" b="0" i="0" u="none" strike="noStrike" baseline="0" dirty="0" smtClean="0">
                          <a:solidFill>
                            <a:srgbClr val="000000"/>
                          </a:solidFill>
                          <a:effectLst/>
                          <a:latin typeface="Cambria" panose="02040503050406030204" pitchFamily="18" charset="0"/>
                        </a:rPr>
                        <a:t> 1308</a:t>
                      </a:r>
                    </a:p>
                    <a:p>
                      <a:pPr algn="ctr" fontAlgn="ctr"/>
                      <a:r>
                        <a:rPr lang="pt-BR" sz="1800" b="0" i="0" u="none" strike="noStrike" baseline="0" dirty="0" smtClean="0">
                          <a:solidFill>
                            <a:srgbClr val="000000"/>
                          </a:solidFill>
                          <a:effectLst/>
                          <a:latin typeface="Cambria" panose="02040503050406030204" pitchFamily="18" charset="0"/>
                        </a:rPr>
                        <a:t>(M) +91 9978405600</a:t>
                      </a:r>
                      <a:endParaRPr lang="pt-BR"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Cambria" panose="02040503050406030204" pitchFamily="18" charset="0"/>
                        </a:rPr>
                        <a:t>secedu-he@gujarat.gov.in</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1017038">
                <a:tc>
                  <a:txBody>
                    <a:bodyPr/>
                    <a:lstStyle/>
                    <a:p>
                      <a:pPr marL="0" algn="ctr" defTabSz="914400" rtl="0" eaLnBrk="1" fontAlgn="ctr" latinLnBrk="0" hangingPunct="1"/>
                      <a:r>
                        <a:rPr lang="en-US" sz="1800" u="none" strike="noStrike" kern="1200" dirty="0" smtClean="0">
                          <a:solidFill>
                            <a:schemeClr val="tx1"/>
                          </a:solidFill>
                          <a:effectLst/>
                          <a:latin typeface="Cambria" panose="02040503050406030204" pitchFamily="18" charset="0"/>
                          <a:ea typeface="+mn-ea"/>
                          <a:cs typeface="+mn-cs"/>
                        </a:rPr>
                        <a:t>6</a:t>
                      </a:r>
                      <a:endParaRPr lang="en-US" sz="1800" u="none" strike="noStrike" kern="1200" dirty="0">
                        <a:solidFill>
                          <a:schemeClr val="tx1"/>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u="none" strike="noStrike" kern="1200" dirty="0">
                          <a:solidFill>
                            <a:schemeClr val="tx1"/>
                          </a:solidFill>
                          <a:effectLst/>
                          <a:latin typeface="Cambria" panose="02040503050406030204" pitchFamily="18" charset="0"/>
                          <a:ea typeface="+mn-ea"/>
                          <a:cs typeface="+mn-cs"/>
                        </a:rPr>
                        <a:t>Airport Facilitation Committee</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u="none" strike="noStrike" kern="1200" dirty="0">
                          <a:solidFill>
                            <a:schemeClr val="tx1"/>
                          </a:solidFill>
                          <a:effectLst/>
                          <a:latin typeface="Cambria" panose="02040503050406030204" pitchFamily="18" charset="0"/>
                          <a:ea typeface="+mn-ea"/>
                          <a:cs typeface="+mn-cs"/>
                        </a:rPr>
                        <a:t>Shri </a:t>
                      </a:r>
                      <a:r>
                        <a:rPr lang="en-US" sz="1800" u="none" strike="noStrike" kern="1200" dirty="0" err="1">
                          <a:solidFill>
                            <a:schemeClr val="tx1"/>
                          </a:solidFill>
                          <a:effectLst/>
                          <a:latin typeface="Cambria" panose="02040503050406030204" pitchFamily="18" charset="0"/>
                          <a:ea typeface="+mn-ea"/>
                          <a:cs typeface="+mn-cs"/>
                        </a:rPr>
                        <a:t>Milind</a:t>
                      </a:r>
                      <a:r>
                        <a:rPr lang="en-US" sz="1800" u="none" strike="noStrike" kern="1200" dirty="0">
                          <a:solidFill>
                            <a:schemeClr val="tx1"/>
                          </a:solidFill>
                          <a:effectLst/>
                          <a:latin typeface="Cambria" panose="02040503050406030204" pitchFamily="18" charset="0"/>
                          <a:ea typeface="+mn-ea"/>
                          <a:cs typeface="+mn-cs"/>
                        </a:rPr>
                        <a:t> </a:t>
                      </a:r>
                      <a:r>
                        <a:rPr lang="en-US" sz="1800" u="none" strike="noStrike" kern="1200" dirty="0" err="1" smtClean="0">
                          <a:solidFill>
                            <a:schemeClr val="tx1"/>
                          </a:solidFill>
                          <a:effectLst/>
                          <a:latin typeface="Cambria" panose="02040503050406030204" pitchFamily="18" charset="0"/>
                          <a:ea typeface="+mn-ea"/>
                          <a:cs typeface="+mn-cs"/>
                        </a:rPr>
                        <a:t>Torawane</a:t>
                      </a:r>
                      <a:r>
                        <a:rPr lang="en-US" sz="1800" u="none" strike="noStrike" kern="1200" dirty="0" smtClean="0">
                          <a:solidFill>
                            <a:schemeClr val="tx1"/>
                          </a:solidFill>
                          <a:effectLst/>
                          <a:latin typeface="Cambria" panose="02040503050406030204" pitchFamily="18" charset="0"/>
                          <a:ea typeface="+mn-ea"/>
                          <a:cs typeface="+mn-cs"/>
                        </a:rPr>
                        <a:t>, IAS, </a:t>
                      </a:r>
                      <a:r>
                        <a:rPr lang="en-US" sz="1800" u="none" strike="noStrike" kern="1200" dirty="0">
                          <a:solidFill>
                            <a:schemeClr val="tx1"/>
                          </a:solidFill>
                          <a:effectLst/>
                          <a:latin typeface="Cambria" panose="02040503050406030204" pitchFamily="18" charset="0"/>
                          <a:ea typeface="+mn-ea"/>
                          <a:cs typeface="+mn-cs"/>
                        </a:rPr>
                        <a:t>Secretary (Housing &amp; </a:t>
                      </a:r>
                      <a:r>
                        <a:rPr lang="en-US" sz="1800" u="none" strike="noStrike" kern="1200" dirty="0" err="1">
                          <a:solidFill>
                            <a:schemeClr val="tx1"/>
                          </a:solidFill>
                          <a:effectLst/>
                          <a:latin typeface="Cambria" panose="02040503050406030204" pitchFamily="18" charset="0"/>
                          <a:ea typeface="+mn-ea"/>
                          <a:cs typeface="+mn-cs"/>
                        </a:rPr>
                        <a:t>Nirmal</a:t>
                      </a:r>
                      <a:r>
                        <a:rPr lang="en-US" sz="1800" u="none" strike="noStrike" kern="1200" dirty="0">
                          <a:solidFill>
                            <a:schemeClr val="tx1"/>
                          </a:solidFill>
                          <a:effectLst/>
                          <a:latin typeface="Cambria" panose="02040503050406030204" pitchFamily="18" charset="0"/>
                          <a:ea typeface="+mn-ea"/>
                          <a:cs typeface="+mn-cs"/>
                        </a:rPr>
                        <a:t> Gujarat)</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pt-BR" sz="1800" u="none" strike="noStrike" kern="1200" dirty="0">
                          <a:solidFill>
                            <a:schemeClr val="tx1"/>
                          </a:solidFill>
                          <a:effectLst/>
                          <a:latin typeface="Cambria" panose="02040503050406030204" pitchFamily="18" charset="0"/>
                          <a:ea typeface="+mn-ea"/>
                          <a:cs typeface="+mn-cs"/>
                        </a:rPr>
                        <a:t>(O) </a:t>
                      </a:r>
                      <a:r>
                        <a:rPr lang="pt-BR" sz="1800" u="none" strike="noStrike" kern="1200" dirty="0" smtClean="0">
                          <a:solidFill>
                            <a:schemeClr val="tx1"/>
                          </a:solidFill>
                          <a:effectLst/>
                          <a:latin typeface="Cambria" panose="02040503050406030204" pitchFamily="18" charset="0"/>
                          <a:ea typeface="+mn-ea"/>
                          <a:cs typeface="+mn-cs"/>
                        </a:rPr>
                        <a:t>+91 79 2325 1038</a:t>
                      </a:r>
                      <a:r>
                        <a:rPr lang="pt-BR" sz="1800" u="none" strike="noStrike" kern="1200" dirty="0">
                          <a:solidFill>
                            <a:schemeClr val="tx1"/>
                          </a:solidFill>
                          <a:effectLst/>
                          <a:latin typeface="Cambria" panose="02040503050406030204" pitchFamily="18" charset="0"/>
                          <a:ea typeface="+mn-ea"/>
                          <a:cs typeface="+mn-cs"/>
                        </a:rPr>
                        <a:t/>
                      </a:r>
                      <a:br>
                        <a:rPr lang="pt-BR" sz="1800" u="none" strike="noStrike" kern="1200" dirty="0">
                          <a:solidFill>
                            <a:schemeClr val="tx1"/>
                          </a:solidFill>
                          <a:effectLst/>
                          <a:latin typeface="Cambria" panose="02040503050406030204" pitchFamily="18" charset="0"/>
                          <a:ea typeface="+mn-ea"/>
                          <a:cs typeface="+mn-cs"/>
                        </a:rPr>
                      </a:br>
                      <a:r>
                        <a:rPr lang="pt-BR" sz="1800" u="none" strike="noStrike" kern="1200" dirty="0">
                          <a:solidFill>
                            <a:schemeClr val="tx1"/>
                          </a:solidFill>
                          <a:effectLst/>
                          <a:latin typeface="Cambria" panose="02040503050406030204" pitchFamily="18" charset="0"/>
                          <a:ea typeface="+mn-ea"/>
                          <a:cs typeface="+mn-cs"/>
                        </a:rPr>
                        <a:t>(O) </a:t>
                      </a:r>
                      <a:r>
                        <a:rPr lang="pt-BR" sz="1800" u="none" strike="noStrike" kern="1200" dirty="0" smtClean="0">
                          <a:solidFill>
                            <a:schemeClr val="tx1"/>
                          </a:solidFill>
                          <a:effectLst/>
                          <a:latin typeface="Cambria" panose="02040503050406030204" pitchFamily="18" charset="0"/>
                          <a:ea typeface="+mn-ea"/>
                          <a:cs typeface="+mn-cs"/>
                        </a:rPr>
                        <a:t>+91</a:t>
                      </a:r>
                      <a:r>
                        <a:rPr lang="pt-BR" sz="1800" u="none" strike="noStrike" kern="1200" baseline="0" dirty="0" smtClean="0">
                          <a:solidFill>
                            <a:schemeClr val="tx1"/>
                          </a:solidFill>
                          <a:effectLst/>
                          <a:latin typeface="Cambria" panose="02040503050406030204" pitchFamily="18" charset="0"/>
                          <a:ea typeface="+mn-ea"/>
                          <a:cs typeface="+mn-cs"/>
                        </a:rPr>
                        <a:t> </a:t>
                      </a:r>
                      <a:r>
                        <a:rPr lang="pt-BR" sz="1800" u="none" strike="noStrike" kern="1200" dirty="0" smtClean="0">
                          <a:solidFill>
                            <a:schemeClr val="tx1"/>
                          </a:solidFill>
                          <a:effectLst/>
                          <a:latin typeface="Cambria" panose="02040503050406030204" pitchFamily="18" charset="0"/>
                          <a:ea typeface="+mn-ea"/>
                          <a:cs typeface="+mn-cs"/>
                        </a:rPr>
                        <a:t>79 2325 1037                                  (</a:t>
                      </a:r>
                      <a:r>
                        <a:rPr lang="pt-BR" sz="1800" u="none" strike="noStrike" kern="1200" dirty="0">
                          <a:solidFill>
                            <a:schemeClr val="tx1"/>
                          </a:solidFill>
                          <a:effectLst/>
                          <a:latin typeface="Cambria" panose="02040503050406030204" pitchFamily="18" charset="0"/>
                          <a:ea typeface="+mn-ea"/>
                          <a:cs typeface="+mn-cs"/>
                        </a:rPr>
                        <a:t>M) </a:t>
                      </a:r>
                      <a:r>
                        <a:rPr lang="pt-BR" sz="1800" u="none" strike="noStrike" kern="1200" dirty="0" smtClean="0">
                          <a:solidFill>
                            <a:schemeClr val="tx1"/>
                          </a:solidFill>
                          <a:effectLst/>
                          <a:latin typeface="Cambria" panose="02040503050406030204" pitchFamily="18" charset="0"/>
                          <a:ea typeface="+mn-ea"/>
                          <a:cs typeface="+mn-cs"/>
                        </a:rPr>
                        <a:t>+91 99784 06990</a:t>
                      </a:r>
                      <a:r>
                        <a:rPr lang="pt-BR" sz="1800" u="none" strike="noStrike" kern="1200" dirty="0">
                          <a:solidFill>
                            <a:schemeClr val="tx1"/>
                          </a:solidFill>
                          <a:effectLst/>
                          <a:latin typeface="Cambria" panose="02040503050406030204" pitchFamily="18" charset="0"/>
                          <a:ea typeface="+mn-ea"/>
                          <a:cs typeface="+mn-cs"/>
                        </a:rPr>
                        <a:t/>
                      </a:r>
                      <a:br>
                        <a:rPr lang="pt-BR" sz="1800" u="none" strike="noStrike" kern="1200" dirty="0">
                          <a:solidFill>
                            <a:schemeClr val="tx1"/>
                          </a:solidFill>
                          <a:effectLst/>
                          <a:latin typeface="Cambria" panose="02040503050406030204" pitchFamily="18" charset="0"/>
                          <a:ea typeface="+mn-ea"/>
                          <a:cs typeface="+mn-cs"/>
                        </a:rPr>
                      </a:br>
                      <a:endParaRPr lang="pt-BR" sz="1800" u="none" strike="noStrike" kern="1200" dirty="0">
                        <a:solidFill>
                          <a:schemeClr val="tx1"/>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u="none" strike="noStrike" kern="1200" dirty="0">
                          <a:solidFill>
                            <a:schemeClr val="tx1"/>
                          </a:solidFill>
                          <a:effectLst/>
                          <a:latin typeface="Cambria" panose="02040503050406030204" pitchFamily="18" charset="0"/>
                          <a:ea typeface="+mn-ea"/>
                          <a:cs typeface="+mn-cs"/>
                          <a:hlinkClick r:id="rId2"/>
                        </a:rPr>
                        <a:t>sec-hn-urban@gujarat.gov.in</a:t>
                      </a:r>
                      <a:endParaRPr lang="en-US" sz="1800" u="none" strike="noStrike" kern="1200" dirty="0">
                        <a:solidFill>
                          <a:schemeClr val="tx1"/>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984885">
                <a:tc rowSpan="2">
                  <a:txBody>
                    <a:bodyPr/>
                    <a:lstStyle/>
                    <a:p>
                      <a:pPr algn="ctr" fontAlgn="ctr"/>
                      <a:r>
                        <a:rPr lang="en-US" sz="2000" b="0" i="0" u="none" strike="noStrike" dirty="0">
                          <a:solidFill>
                            <a:schemeClr val="tx1"/>
                          </a:solidFill>
                          <a:effectLst/>
                          <a:latin typeface="Cambria" panose="02040503050406030204" pitchFamily="18" charset="0"/>
                        </a:rPr>
                        <a:t>7</a:t>
                      </a:r>
                      <a:endParaRPr lang="en-US" sz="20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rowSpan="2">
                  <a:txBody>
                    <a:bodyPr/>
                    <a:lstStyle/>
                    <a:p>
                      <a:pPr algn="ctr" fontAlgn="ctr"/>
                      <a:r>
                        <a:rPr lang="en-US" sz="1800" b="0" i="0" u="none" strike="noStrike" dirty="0">
                          <a:solidFill>
                            <a:srgbClr val="000000"/>
                          </a:solidFill>
                          <a:effectLst/>
                          <a:latin typeface="Cambria" panose="02040503050406030204" pitchFamily="18" charset="0"/>
                        </a:rPr>
                        <a:t>Country Seminar &amp; B2B and B2G meetings Committee</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mbria" panose="02040503050406030204" pitchFamily="18" charset="0"/>
                        </a:rPr>
                        <a:t>Mr. Pankaj Kumar, IAS, Principal Secretary, Health &amp; Family welfare </a:t>
                      </a:r>
                      <a:r>
                        <a:rPr lang="en-US" sz="1800" b="0" i="0" u="none" strike="noStrike" dirty="0" smtClean="0">
                          <a:solidFill>
                            <a:srgbClr val="000000"/>
                          </a:solidFill>
                          <a:effectLst/>
                          <a:latin typeface="Cambria" panose="02040503050406030204" pitchFamily="18" charset="0"/>
                        </a:rPr>
                        <a:t>Department</a:t>
                      </a:r>
                      <a:endParaRPr lang="en-US"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a:solidFill>
                            <a:srgbClr val="000000"/>
                          </a:solidFill>
                          <a:effectLst/>
                          <a:latin typeface="Cambria" panose="02040503050406030204" pitchFamily="18" charset="0"/>
                        </a:rPr>
                        <a:t>(O) </a:t>
                      </a:r>
                      <a:r>
                        <a:rPr lang="pt-BR" sz="1800" b="0" i="0" u="none" strike="noStrike" dirty="0" smtClean="0">
                          <a:solidFill>
                            <a:srgbClr val="000000"/>
                          </a:solidFill>
                          <a:effectLst/>
                          <a:latin typeface="Cambria" panose="02040503050406030204" pitchFamily="18" charset="0"/>
                        </a:rPr>
                        <a:t>+91 79 2325 0502 </a:t>
                      </a:r>
                      <a:endParaRPr lang="pt-B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00"/>
                          </a:solidFill>
                          <a:effectLst/>
                          <a:latin typeface="Cambria" panose="02040503050406030204" pitchFamily="18" charset="0"/>
                          <a:ea typeface="+mn-ea"/>
                          <a:cs typeface="+mn-cs"/>
                          <a:hlinkClick r:id="rId3"/>
                        </a:rPr>
                        <a:t>sechfwd@gujarat.gov.in                                      </a:t>
                      </a:r>
                      <a:endParaRPr lang="en-US" sz="1800" b="0"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508519">
                <a:tc vMerge="1">
                  <a:txBody>
                    <a:bodyPr/>
                    <a:lstStyle/>
                    <a:p>
                      <a:endParaRPr lang="en-US"/>
                    </a:p>
                  </a:txBody>
                  <a:tcPr/>
                </a:tc>
                <a:tc vMerge="1">
                  <a:txBody>
                    <a:bodyPr/>
                    <a:lstStyle/>
                    <a:p>
                      <a:endParaRPr lang="en-US"/>
                    </a:p>
                  </a:txBody>
                  <a:tcPr/>
                </a:tc>
                <a:tc>
                  <a:txBody>
                    <a:bodyPr/>
                    <a:lstStyle/>
                    <a:p>
                      <a:pPr algn="ctr" fontAlgn="ctr"/>
                      <a:r>
                        <a:rPr lang="en-US" sz="1800" b="0" i="0" u="none" strike="noStrike" dirty="0" smtClean="0">
                          <a:solidFill>
                            <a:srgbClr val="000000"/>
                          </a:solidFill>
                          <a:effectLst/>
                          <a:latin typeface="Cambria" panose="02040503050406030204" pitchFamily="18" charset="0"/>
                        </a:rPr>
                        <a:t>Mr. Hardik Shah, IAS,</a:t>
                      </a:r>
                    </a:p>
                    <a:p>
                      <a:pPr algn="ctr" fontAlgn="ctr"/>
                      <a:r>
                        <a:rPr lang="en-US" sz="1800" b="0" i="0" u="none" strike="noStrike" dirty="0" smtClean="0">
                          <a:solidFill>
                            <a:srgbClr val="000000"/>
                          </a:solidFill>
                          <a:effectLst/>
                          <a:latin typeface="Cambria" panose="02040503050406030204" pitchFamily="18" charset="0"/>
                        </a:rPr>
                        <a:t>Member Secretary, GPCB</a:t>
                      </a:r>
                      <a:endParaRPr lang="en-US"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smtClean="0">
                          <a:solidFill>
                            <a:srgbClr val="000000"/>
                          </a:solidFill>
                          <a:effectLst/>
                          <a:latin typeface="Cambria" panose="02040503050406030204" pitchFamily="18" charset="0"/>
                        </a:rPr>
                        <a:t>(O) +91 79 2323</a:t>
                      </a:r>
                      <a:r>
                        <a:rPr lang="pt-BR" sz="1800" b="0" i="0" u="none" strike="noStrike" baseline="0" dirty="0" smtClean="0">
                          <a:solidFill>
                            <a:srgbClr val="000000"/>
                          </a:solidFill>
                          <a:effectLst/>
                          <a:latin typeface="Cambria" panose="02040503050406030204" pitchFamily="18" charset="0"/>
                        </a:rPr>
                        <a:t> 2152</a:t>
                      </a:r>
                    </a:p>
                    <a:p>
                      <a:pPr algn="ctr" fontAlgn="ctr"/>
                      <a:r>
                        <a:rPr lang="pt-BR" sz="1800" b="0" i="0" u="none" strike="noStrike" baseline="0" dirty="0" smtClean="0">
                          <a:solidFill>
                            <a:srgbClr val="000000"/>
                          </a:solidFill>
                          <a:effectLst/>
                          <a:latin typeface="Cambria" panose="02040503050406030204" pitchFamily="18" charset="0"/>
                        </a:rPr>
                        <a:t>(M) +91 9978407620</a:t>
                      </a:r>
                      <a:endParaRPr lang="pt-B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smtClean="0">
                          <a:solidFill>
                            <a:srgbClr val="000000"/>
                          </a:solidFill>
                          <a:effectLst/>
                          <a:latin typeface="Cambria" panose="02040503050406030204" pitchFamily="18" charset="0"/>
                          <a:ea typeface="+mn-ea"/>
                          <a:cs typeface="+mn-cs"/>
                          <a:hlinkClick r:id="rId4"/>
                        </a:rPr>
                        <a:t>msgpcb@gmail.com</a:t>
                      </a:r>
                      <a:endParaRPr lang="en-US" sz="1800" b="0"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4768894"/>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Important Coordinators – Government of Gujarat</a:t>
            </a:r>
            <a:endParaRPr lang="en-US" b="1" dirty="0" smtClean="0">
              <a:solidFill>
                <a:schemeClr val="accent2">
                  <a:lumMod val="75000"/>
                </a:schemeClr>
              </a:solidFill>
              <a:latin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48993995"/>
              </p:ext>
            </p:extLst>
          </p:nvPr>
        </p:nvGraphicFramePr>
        <p:xfrm>
          <a:off x="271463" y="1029040"/>
          <a:ext cx="11591881" cy="5614310"/>
        </p:xfrm>
        <a:graphic>
          <a:graphicData uri="http://schemas.openxmlformats.org/drawingml/2006/table">
            <a:tbl>
              <a:tblPr firstRow="1" bandRow="1" bandCol="1">
                <a:tableStyleId>{69012ECD-51FC-41F1-AA8D-1B2483CD663E}</a:tableStyleId>
              </a:tblPr>
              <a:tblGrid>
                <a:gridCol w="903263"/>
                <a:gridCol w="1597049"/>
                <a:gridCol w="2693453"/>
                <a:gridCol w="2690971"/>
                <a:gridCol w="3707145"/>
              </a:tblGrid>
              <a:tr h="260182">
                <a:tc>
                  <a:txBody>
                    <a:bodyPr/>
                    <a:lstStyle/>
                    <a:p>
                      <a:pPr algn="ctr" fontAlgn="ctr"/>
                      <a:r>
                        <a:rPr lang="en-US" sz="2000" u="sng" strike="noStrike" dirty="0">
                          <a:effectLst/>
                          <a:latin typeface="Cambria" panose="02040503050406030204" pitchFamily="18" charset="0"/>
                        </a:rPr>
                        <a:t>Sr. no. </a:t>
                      </a:r>
                      <a:endParaRPr lang="en-US" sz="2000" b="1" i="0" u="sng"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2000" u="sng" strike="noStrike" dirty="0">
                          <a:effectLst/>
                          <a:latin typeface="Cambria" panose="02040503050406030204" pitchFamily="18" charset="0"/>
                        </a:rPr>
                        <a:t>Event / Seminar</a:t>
                      </a:r>
                      <a:endParaRPr lang="en-US" sz="2000" b="1" i="0" u="sng"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2000" u="sng" strike="noStrike" dirty="0">
                          <a:effectLst/>
                          <a:latin typeface="Cambria" panose="02040503050406030204" pitchFamily="18" charset="0"/>
                        </a:rPr>
                        <a:t>Coordinators </a:t>
                      </a:r>
                      <a:endParaRPr lang="en-US" sz="2000" b="1" i="0" u="sng"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2000" u="sng" strike="noStrike">
                          <a:effectLst/>
                          <a:latin typeface="Cambria" panose="02040503050406030204" pitchFamily="18" charset="0"/>
                        </a:rPr>
                        <a:t>Contact Details</a:t>
                      </a:r>
                      <a:endParaRPr lang="en-US" sz="2000" b="1" i="0" u="sng"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2000" u="sng" strike="noStrike">
                          <a:effectLst/>
                          <a:latin typeface="Cambria" panose="02040503050406030204" pitchFamily="18" charset="0"/>
                        </a:rPr>
                        <a:t>Email Id </a:t>
                      </a:r>
                      <a:endParaRPr lang="en-US" sz="2000" b="1" i="0" u="sng"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468002">
                <a:tc rowSpan="2">
                  <a:txBody>
                    <a:bodyPr/>
                    <a:lstStyle/>
                    <a:p>
                      <a:pPr algn="ctr" fontAlgn="ctr"/>
                      <a:r>
                        <a:rPr lang="en-US" sz="1800" b="0" i="0" u="none" strike="noStrike" dirty="0">
                          <a:solidFill>
                            <a:schemeClr val="tx1"/>
                          </a:solidFill>
                          <a:effectLst/>
                          <a:latin typeface="Cambria" panose="02040503050406030204" pitchFamily="18" charset="0"/>
                        </a:rPr>
                        <a:t>8</a:t>
                      </a:r>
                      <a:endParaRPr lang="en-US" sz="1800" b="0" i="0" u="none"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rowSpan="2">
                  <a:txBody>
                    <a:bodyPr/>
                    <a:lstStyle/>
                    <a:p>
                      <a:pPr algn="ctr" fontAlgn="ctr"/>
                      <a:r>
                        <a:rPr lang="en-US" sz="1800" b="0" i="0" u="none" strike="noStrike" dirty="0">
                          <a:solidFill>
                            <a:srgbClr val="000000"/>
                          </a:solidFill>
                          <a:effectLst/>
                          <a:latin typeface="Cambria" panose="02040503050406030204" pitchFamily="18" charset="0"/>
                        </a:rPr>
                        <a:t>One on One Meetings of </a:t>
                      </a:r>
                      <a:r>
                        <a:rPr lang="en-US" sz="1800" b="0" i="0" u="none" strike="noStrike" dirty="0" err="1">
                          <a:solidFill>
                            <a:srgbClr val="000000"/>
                          </a:solidFill>
                          <a:effectLst/>
                          <a:latin typeface="Cambria" panose="02040503050406030204" pitchFamily="18" charset="0"/>
                        </a:rPr>
                        <a:t>Hon'ble</a:t>
                      </a:r>
                      <a:r>
                        <a:rPr lang="en-US" sz="1800" b="0" i="0" u="none" strike="noStrike" dirty="0">
                          <a:solidFill>
                            <a:srgbClr val="000000"/>
                          </a:solidFill>
                          <a:effectLst/>
                          <a:latin typeface="Cambria" panose="02040503050406030204" pitchFamily="18" charset="0"/>
                        </a:rPr>
                        <a:t> CM</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Cambria" panose="02040503050406030204" pitchFamily="18" charset="0"/>
                        </a:rPr>
                        <a:t> Mr. L </a:t>
                      </a:r>
                      <a:r>
                        <a:rPr lang="en-US" sz="1800" b="0" i="0" u="none" strike="noStrike" dirty="0" err="1" smtClean="0">
                          <a:solidFill>
                            <a:srgbClr val="000000"/>
                          </a:solidFill>
                          <a:effectLst/>
                          <a:latin typeface="Cambria" panose="02040503050406030204" pitchFamily="18" charset="0"/>
                        </a:rPr>
                        <a:t>Chuaungo</a:t>
                      </a:r>
                      <a:r>
                        <a:rPr lang="en-US" sz="1800" b="0" i="0" u="none" strike="noStrike" dirty="0" smtClean="0">
                          <a:solidFill>
                            <a:srgbClr val="000000"/>
                          </a:solidFill>
                          <a:effectLst/>
                          <a:latin typeface="Cambria" panose="02040503050406030204" pitchFamily="18" charset="0"/>
                        </a:rPr>
                        <a:t>,</a:t>
                      </a:r>
                      <a:r>
                        <a:rPr lang="en-US" sz="1800" b="0" i="0" u="none" strike="noStrike" baseline="0" dirty="0" smtClean="0">
                          <a:solidFill>
                            <a:srgbClr val="000000"/>
                          </a:solidFill>
                          <a:effectLst/>
                          <a:latin typeface="Cambria" panose="02040503050406030204" pitchFamily="18" charset="0"/>
                        </a:rPr>
                        <a:t> IAS, PS, GAD</a:t>
                      </a:r>
                      <a:endParaRPr lang="en-US"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smtClean="0">
                          <a:solidFill>
                            <a:srgbClr val="000000"/>
                          </a:solidFill>
                          <a:effectLst/>
                          <a:latin typeface="Cambria" panose="02040503050406030204" pitchFamily="18" charset="0"/>
                        </a:rPr>
                        <a:t>(O) +91 79 2325 0311</a:t>
                      </a:r>
                    </a:p>
                    <a:p>
                      <a:pPr algn="ctr" fontAlgn="ctr"/>
                      <a:r>
                        <a:rPr lang="pt-BR" sz="1800" b="0" i="0" u="none" strike="noStrike" dirty="0" smtClean="0">
                          <a:solidFill>
                            <a:srgbClr val="000000"/>
                          </a:solidFill>
                          <a:effectLst/>
                          <a:latin typeface="Cambria" panose="02040503050406030204" pitchFamily="18" charset="0"/>
                        </a:rPr>
                        <a:t>(M) +91 98795 65877</a:t>
                      </a:r>
                      <a:endParaRPr lang="pt-B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smtClean="0">
                          <a:solidFill>
                            <a:srgbClr val="000000"/>
                          </a:solidFill>
                          <a:effectLst/>
                          <a:latin typeface="Cambria" panose="02040503050406030204" pitchFamily="18" charset="0"/>
                          <a:ea typeface="+mn-ea"/>
                          <a:cs typeface="+mn-cs"/>
                        </a:rPr>
                        <a:t>secpers@gujarat.gov.in</a:t>
                      </a:r>
                      <a:endParaRPr lang="en-US" sz="1800" b="0"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468002">
                <a:tc vMerge="1">
                  <a:txBody>
                    <a:bodyPr/>
                    <a:lstStyle/>
                    <a:p>
                      <a:endParaRPr lang="en-US"/>
                    </a:p>
                  </a:txBody>
                  <a:tcPr/>
                </a:tc>
                <a:tc vMerge="1">
                  <a:txBody>
                    <a:bodyPr/>
                    <a:lstStyle/>
                    <a:p>
                      <a:endParaRPr lang="en-US"/>
                    </a:p>
                  </a:txBody>
                  <a:tcPr/>
                </a:tc>
                <a:tc>
                  <a:txBody>
                    <a:bodyPr/>
                    <a:lstStyle/>
                    <a:p>
                      <a:pPr algn="ctr" fontAlgn="ctr"/>
                      <a:r>
                        <a:rPr lang="en-US" sz="1800" b="0" i="0" u="none" strike="noStrike" dirty="0" smtClean="0">
                          <a:solidFill>
                            <a:srgbClr val="000000"/>
                          </a:solidFill>
                          <a:effectLst/>
                          <a:latin typeface="Cambria" panose="02040503050406030204" pitchFamily="18" charset="0"/>
                        </a:rPr>
                        <a:t>Ms. S. </a:t>
                      </a:r>
                      <a:r>
                        <a:rPr lang="en-US" sz="1800" b="0" i="0" u="none" strike="noStrike" dirty="0" err="1" smtClean="0">
                          <a:solidFill>
                            <a:srgbClr val="000000"/>
                          </a:solidFill>
                          <a:effectLst/>
                          <a:latin typeface="Cambria" panose="02040503050406030204" pitchFamily="18" charset="0"/>
                        </a:rPr>
                        <a:t>Aparna</a:t>
                      </a:r>
                      <a:r>
                        <a:rPr lang="en-US" sz="1800" b="0" i="0" u="none" strike="noStrike" dirty="0" smtClean="0">
                          <a:solidFill>
                            <a:srgbClr val="000000"/>
                          </a:solidFill>
                          <a:effectLst/>
                          <a:latin typeface="Cambria" panose="02040503050406030204" pitchFamily="18" charset="0"/>
                        </a:rPr>
                        <a:t>, IAS, PS to CM</a:t>
                      </a:r>
                      <a:endParaRPr lang="en-US"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smtClean="0">
                          <a:solidFill>
                            <a:srgbClr val="000000"/>
                          </a:solidFill>
                          <a:effectLst/>
                          <a:latin typeface="Cambria" panose="02040503050406030204" pitchFamily="18" charset="0"/>
                        </a:rPr>
                        <a:t>(O) +91</a:t>
                      </a:r>
                      <a:r>
                        <a:rPr lang="pt-BR" sz="1800" b="0" i="0" u="none" strike="noStrike" baseline="0" dirty="0" smtClean="0">
                          <a:solidFill>
                            <a:srgbClr val="000000"/>
                          </a:solidFill>
                          <a:effectLst/>
                          <a:latin typeface="Cambria" panose="02040503050406030204" pitchFamily="18" charset="0"/>
                        </a:rPr>
                        <a:t> </a:t>
                      </a:r>
                      <a:r>
                        <a:rPr lang="pt-BR" sz="1800" b="0" i="0" u="none" strike="noStrike" dirty="0" smtClean="0">
                          <a:solidFill>
                            <a:srgbClr val="000000"/>
                          </a:solidFill>
                          <a:effectLst/>
                          <a:latin typeface="Cambria" panose="02040503050406030204" pitchFamily="18" charset="0"/>
                        </a:rPr>
                        <a:t>79 2325 0078</a:t>
                      </a:r>
                      <a:endParaRPr lang="pt-B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Cambria" panose="02040503050406030204" pitchFamily="18" charset="0"/>
                          <a:ea typeface="+mn-ea"/>
                          <a:cs typeface="+mn-cs"/>
                        </a:rPr>
                        <a:t>sec2cm@gujarat.gov.in; </a:t>
                      </a:r>
                      <a:br>
                        <a:rPr lang="en-US" sz="1800" b="0" i="0" u="none" strike="noStrike" kern="1200" dirty="0" smtClean="0">
                          <a:solidFill>
                            <a:srgbClr val="000000"/>
                          </a:solidFill>
                          <a:effectLst/>
                          <a:latin typeface="Cambria" panose="02040503050406030204" pitchFamily="18" charset="0"/>
                          <a:ea typeface="+mn-ea"/>
                          <a:cs typeface="+mn-cs"/>
                        </a:rPr>
                      </a:br>
                      <a:r>
                        <a:rPr lang="en-US" sz="1800" b="0" i="0" u="none" strike="noStrike" kern="1200" dirty="0" smtClean="0">
                          <a:solidFill>
                            <a:srgbClr val="000000"/>
                          </a:solidFill>
                          <a:effectLst/>
                          <a:latin typeface="Cambria" panose="02040503050406030204" pitchFamily="18" charset="0"/>
                          <a:ea typeface="+mn-ea"/>
                          <a:cs typeface="+mn-cs"/>
                          <a:hlinkClick r:id="rId2"/>
                        </a:rPr>
                        <a:t>apstocm@gujarat.gov.in</a:t>
                      </a:r>
                      <a:endParaRPr lang="en-US" sz="1800" b="0" i="0" u="none" strike="noStrike" kern="1200" dirty="0" smtClean="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1388034">
                <a:tc>
                  <a:txBody>
                    <a:bodyPr/>
                    <a:lstStyle/>
                    <a:p>
                      <a:pPr algn="ctr" fontAlgn="ctr"/>
                      <a:r>
                        <a:rPr lang="en-US" sz="1800" u="none" strike="noStrike" kern="1200" dirty="0" smtClean="0">
                          <a:solidFill>
                            <a:schemeClr val="tx1"/>
                          </a:solidFill>
                          <a:effectLst/>
                          <a:latin typeface="Cambria" panose="02040503050406030204" pitchFamily="18" charset="0"/>
                          <a:ea typeface="+mn-ea"/>
                          <a:cs typeface="+mn-cs"/>
                        </a:rPr>
                        <a:t>9</a:t>
                      </a:r>
                      <a:endParaRPr lang="en-US" sz="1800" u="none" strike="noStrike" kern="1200" dirty="0">
                        <a:solidFill>
                          <a:schemeClr val="tx1"/>
                        </a:solidFill>
                        <a:effectLst/>
                        <a:latin typeface="Cambria" panose="02040503050406030204" pitchFamily="18" charset="0"/>
                        <a:ea typeface="+mn-ea"/>
                        <a:cs typeface="+mn-cs"/>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mbria" panose="02040503050406030204" pitchFamily="18" charset="0"/>
                        </a:rPr>
                        <a:t>Protocol &amp; Accommodation &amp; Transport Committee </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mbria" panose="02040503050406030204" pitchFamily="18" charset="0"/>
                        </a:rPr>
                        <a:t>Shri </a:t>
                      </a:r>
                      <a:r>
                        <a:rPr lang="en-US" sz="1800" b="0" i="0" u="none" strike="noStrike" dirty="0" err="1">
                          <a:solidFill>
                            <a:srgbClr val="000000"/>
                          </a:solidFill>
                          <a:effectLst/>
                          <a:latin typeface="Cambria" panose="02040503050406030204" pitchFamily="18" charset="0"/>
                        </a:rPr>
                        <a:t>Manoj</a:t>
                      </a:r>
                      <a:r>
                        <a:rPr lang="en-US" sz="1800" b="0" i="0" u="none" strike="noStrike" dirty="0">
                          <a:solidFill>
                            <a:srgbClr val="000000"/>
                          </a:solidFill>
                          <a:effectLst/>
                          <a:latin typeface="Cambria" panose="02040503050406030204" pitchFamily="18" charset="0"/>
                        </a:rPr>
                        <a:t> Kumar </a:t>
                      </a:r>
                      <a:r>
                        <a:rPr lang="en-US" sz="1800" b="0" i="0" u="none" strike="noStrike" dirty="0" smtClean="0">
                          <a:solidFill>
                            <a:srgbClr val="000000"/>
                          </a:solidFill>
                          <a:effectLst/>
                          <a:latin typeface="Cambria" panose="02040503050406030204" pitchFamily="18" charset="0"/>
                        </a:rPr>
                        <a:t>Das, IAS, </a:t>
                      </a:r>
                      <a:r>
                        <a:rPr lang="en-US" sz="1800" b="0" i="0" u="none" strike="noStrike" dirty="0">
                          <a:solidFill>
                            <a:srgbClr val="000000"/>
                          </a:solidFill>
                          <a:effectLst/>
                          <a:latin typeface="Cambria" panose="02040503050406030204" pitchFamily="18" charset="0"/>
                        </a:rPr>
                        <a:t/>
                      </a:r>
                      <a:br>
                        <a:rPr lang="en-US" sz="1800" b="0" i="0" u="none" strike="noStrike" dirty="0">
                          <a:solidFill>
                            <a:srgbClr val="000000"/>
                          </a:solidFill>
                          <a:effectLst/>
                          <a:latin typeface="Cambria" panose="02040503050406030204" pitchFamily="18" charset="0"/>
                        </a:rPr>
                      </a:br>
                      <a:r>
                        <a:rPr lang="en-US" sz="1800" b="0" i="0" u="none" strike="noStrike" dirty="0">
                          <a:solidFill>
                            <a:srgbClr val="000000"/>
                          </a:solidFill>
                          <a:effectLst/>
                          <a:latin typeface="Cambria" panose="02040503050406030204" pitchFamily="18" charset="0"/>
                        </a:rPr>
                        <a:t>Principal </a:t>
                      </a:r>
                      <a:r>
                        <a:rPr lang="en-US" sz="1800" b="0" i="0" u="none" strike="noStrike" dirty="0" smtClean="0">
                          <a:solidFill>
                            <a:srgbClr val="000000"/>
                          </a:solidFill>
                          <a:effectLst/>
                          <a:latin typeface="Cambria" panose="02040503050406030204" pitchFamily="18" charset="0"/>
                        </a:rPr>
                        <a:t>Secretary, </a:t>
                      </a:r>
                      <a:r>
                        <a:rPr lang="en-US" sz="1800" b="0" i="0" u="none" strike="noStrike" dirty="0">
                          <a:solidFill>
                            <a:srgbClr val="000000"/>
                          </a:solidFill>
                          <a:effectLst/>
                          <a:latin typeface="Cambria" panose="02040503050406030204" pitchFamily="18" charset="0"/>
                        </a:rPr>
                        <a:t>Food, Civil Supplies &amp; Consumer Affairs Department</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a:solidFill>
                            <a:srgbClr val="000000"/>
                          </a:solidFill>
                          <a:effectLst/>
                          <a:latin typeface="Cambria" panose="02040503050406030204" pitchFamily="18" charset="0"/>
                        </a:rPr>
                        <a:t>(O) </a:t>
                      </a:r>
                      <a:r>
                        <a:rPr lang="pt-BR" sz="1800" b="0" i="0" u="none" strike="noStrike" dirty="0" smtClean="0">
                          <a:solidFill>
                            <a:srgbClr val="000000"/>
                          </a:solidFill>
                          <a:effectLst/>
                          <a:latin typeface="Cambria" panose="02040503050406030204" pitchFamily="18" charset="0"/>
                        </a:rPr>
                        <a:t>+91 79 2325 1162 </a:t>
                      </a:r>
                      <a:r>
                        <a:rPr lang="pt-BR" sz="1800" b="0" i="0" u="none" strike="noStrike" dirty="0">
                          <a:solidFill>
                            <a:srgbClr val="000000"/>
                          </a:solidFill>
                          <a:effectLst/>
                          <a:latin typeface="Cambria" panose="02040503050406030204" pitchFamily="18" charset="0"/>
                        </a:rPr>
                        <a:t/>
                      </a:r>
                      <a:br>
                        <a:rPr lang="pt-BR" sz="1800" b="0" i="0" u="none" strike="noStrike" dirty="0">
                          <a:solidFill>
                            <a:srgbClr val="000000"/>
                          </a:solidFill>
                          <a:effectLst/>
                          <a:latin typeface="Cambria" panose="02040503050406030204" pitchFamily="18" charset="0"/>
                        </a:rPr>
                      </a:br>
                      <a:r>
                        <a:rPr lang="pt-BR" sz="1800" b="0" i="0" u="none" strike="noStrike" dirty="0" smtClean="0">
                          <a:solidFill>
                            <a:srgbClr val="000000"/>
                          </a:solidFill>
                          <a:effectLst/>
                          <a:latin typeface="Cambria" panose="02040503050406030204" pitchFamily="18" charset="0"/>
                        </a:rPr>
                        <a:t>(</a:t>
                      </a:r>
                      <a:r>
                        <a:rPr lang="pt-BR" sz="1800" b="0" i="0" u="none" strike="noStrike" dirty="0">
                          <a:solidFill>
                            <a:srgbClr val="000000"/>
                          </a:solidFill>
                          <a:effectLst/>
                          <a:latin typeface="Cambria" panose="02040503050406030204" pitchFamily="18" charset="0"/>
                        </a:rPr>
                        <a:t>M) </a:t>
                      </a:r>
                      <a:r>
                        <a:rPr lang="pt-BR" sz="1800" b="0" i="0" u="none" strike="noStrike" dirty="0" smtClean="0">
                          <a:solidFill>
                            <a:srgbClr val="000000"/>
                          </a:solidFill>
                          <a:effectLst/>
                          <a:latin typeface="Cambria" panose="02040503050406030204" pitchFamily="18" charset="0"/>
                        </a:rPr>
                        <a:t>+91</a:t>
                      </a:r>
                      <a:r>
                        <a:rPr lang="pt-BR" sz="1800" b="0" i="0" u="none" strike="noStrike" baseline="0" dirty="0" smtClean="0">
                          <a:solidFill>
                            <a:srgbClr val="000000"/>
                          </a:solidFill>
                          <a:effectLst/>
                          <a:latin typeface="Cambria" panose="02040503050406030204" pitchFamily="18" charset="0"/>
                        </a:rPr>
                        <a:t> </a:t>
                      </a:r>
                      <a:r>
                        <a:rPr lang="pt-BR" sz="1800" b="0" i="0" u="none" strike="noStrike" dirty="0" smtClean="0">
                          <a:solidFill>
                            <a:srgbClr val="000000"/>
                          </a:solidFill>
                          <a:effectLst/>
                          <a:latin typeface="Cambria" panose="02040503050406030204" pitchFamily="18" charset="0"/>
                        </a:rPr>
                        <a:t>97277 80001</a:t>
                      </a:r>
                      <a:endParaRPr lang="pt-B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00"/>
                          </a:solidFill>
                          <a:effectLst/>
                          <a:latin typeface="Cambria" panose="02040503050406030204" pitchFamily="18" charset="0"/>
                          <a:ea typeface="+mn-ea"/>
                          <a:cs typeface="+mn-cs"/>
                          <a:hlinkClick r:id="rId3"/>
                        </a:rPr>
                        <a:t>secfcs@gujarat.gov.in</a:t>
                      </a:r>
                      <a:endParaRPr lang="en-US" sz="1800" b="0"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1388034">
                <a:tc rowSpan="2">
                  <a:txBody>
                    <a:bodyPr/>
                    <a:lstStyle/>
                    <a:p>
                      <a:pPr algn="ctr" fontAlgn="ctr"/>
                      <a:r>
                        <a:rPr lang="en-US" sz="1800" u="none" strike="noStrike" kern="1200" dirty="0" smtClean="0">
                          <a:solidFill>
                            <a:schemeClr val="tx1"/>
                          </a:solidFill>
                          <a:effectLst/>
                          <a:latin typeface="Cambria" panose="02040503050406030204" pitchFamily="18" charset="0"/>
                          <a:ea typeface="+mn-ea"/>
                          <a:cs typeface="+mn-cs"/>
                        </a:rPr>
                        <a:t>10</a:t>
                      </a:r>
                      <a:endParaRPr lang="en-US" sz="1800" u="none" strike="noStrike" kern="1200" dirty="0">
                        <a:solidFill>
                          <a:schemeClr val="tx1"/>
                        </a:solidFill>
                        <a:effectLst/>
                        <a:latin typeface="Cambria" panose="02040503050406030204" pitchFamily="18" charset="0"/>
                        <a:ea typeface="+mn-ea"/>
                        <a:cs typeface="+mn-cs"/>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rowSpan="2">
                  <a:txBody>
                    <a:bodyPr/>
                    <a:lstStyle/>
                    <a:p>
                      <a:pPr algn="ctr" fontAlgn="ctr"/>
                      <a:r>
                        <a:rPr lang="en-US" sz="1800" b="0" i="0" u="none" strike="noStrike" dirty="0">
                          <a:solidFill>
                            <a:srgbClr val="000000"/>
                          </a:solidFill>
                          <a:effectLst/>
                          <a:latin typeface="Cambria" panose="02040503050406030204" pitchFamily="18" charset="0"/>
                        </a:rPr>
                        <a:t>Hospitality</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mbria" panose="02040503050406030204" pitchFamily="18" charset="0"/>
                        </a:rPr>
                        <a:t>Shri Raj Gopal, IAS, Principal Secretary</a:t>
                      </a:r>
                      <a:r>
                        <a:rPr lang="en-US" sz="1800" b="0" i="0" u="none" strike="noStrike" dirty="0" smtClean="0">
                          <a:solidFill>
                            <a:srgbClr val="000000"/>
                          </a:solidFill>
                          <a:effectLst/>
                          <a:latin typeface="Cambria" panose="02040503050406030204" pitchFamily="18" charset="0"/>
                        </a:rPr>
                        <a:t>, Panchayats</a:t>
                      </a:r>
                      <a:r>
                        <a:rPr lang="en-US" sz="1800" b="0" i="0" u="none" strike="noStrike" dirty="0">
                          <a:solidFill>
                            <a:srgbClr val="000000"/>
                          </a:solidFill>
                          <a:effectLst/>
                          <a:latin typeface="Cambria" panose="02040503050406030204" pitchFamily="18" charset="0"/>
                        </a:rPr>
                        <a:t>, Rural Housing and Rural Development Department </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a:solidFill>
                            <a:srgbClr val="000000"/>
                          </a:solidFill>
                          <a:effectLst/>
                          <a:latin typeface="Cambria" panose="02040503050406030204" pitchFamily="18" charset="0"/>
                        </a:rPr>
                        <a:t>(O) </a:t>
                      </a:r>
                      <a:r>
                        <a:rPr lang="pt-BR" sz="1800" b="0" i="0" u="none" strike="noStrike" dirty="0" smtClean="0">
                          <a:solidFill>
                            <a:srgbClr val="000000"/>
                          </a:solidFill>
                          <a:effectLst/>
                          <a:latin typeface="Cambria" panose="02040503050406030204" pitchFamily="18" charset="0"/>
                        </a:rPr>
                        <a:t>+91</a:t>
                      </a:r>
                      <a:r>
                        <a:rPr lang="pt-BR" sz="1800" b="0" i="0" u="none" strike="noStrike" baseline="0" dirty="0" smtClean="0">
                          <a:solidFill>
                            <a:srgbClr val="000000"/>
                          </a:solidFill>
                          <a:effectLst/>
                          <a:latin typeface="Cambria" panose="02040503050406030204" pitchFamily="18" charset="0"/>
                        </a:rPr>
                        <a:t> </a:t>
                      </a:r>
                      <a:r>
                        <a:rPr lang="pt-BR" sz="1800" b="0" i="0" u="none" strike="noStrike" dirty="0" smtClean="0">
                          <a:solidFill>
                            <a:srgbClr val="000000"/>
                          </a:solidFill>
                          <a:effectLst/>
                          <a:latin typeface="Cambria" panose="02040503050406030204" pitchFamily="18" charset="0"/>
                        </a:rPr>
                        <a:t>79 2325 1101 </a:t>
                      </a:r>
                      <a:r>
                        <a:rPr lang="pt-BR" sz="1800" b="0" i="0" u="none" strike="noStrike" dirty="0">
                          <a:solidFill>
                            <a:srgbClr val="000000"/>
                          </a:solidFill>
                          <a:effectLst/>
                          <a:latin typeface="Cambria" panose="02040503050406030204" pitchFamily="18" charset="0"/>
                        </a:rPr>
                        <a:t/>
                      </a:r>
                      <a:br>
                        <a:rPr lang="pt-BR" sz="1800" b="0" i="0" u="none" strike="noStrike" dirty="0">
                          <a:solidFill>
                            <a:srgbClr val="000000"/>
                          </a:solidFill>
                          <a:effectLst/>
                          <a:latin typeface="Cambria" panose="02040503050406030204" pitchFamily="18" charset="0"/>
                        </a:rPr>
                      </a:br>
                      <a:r>
                        <a:rPr lang="pt-BR" sz="1800" b="0" i="0" u="none" strike="noStrike" dirty="0" smtClean="0">
                          <a:solidFill>
                            <a:srgbClr val="000000"/>
                          </a:solidFill>
                          <a:effectLst/>
                          <a:latin typeface="Cambria" panose="02040503050406030204" pitchFamily="18" charset="0"/>
                        </a:rPr>
                        <a:t>(</a:t>
                      </a:r>
                      <a:r>
                        <a:rPr lang="pt-BR" sz="1800" b="0" i="0" u="none" strike="noStrike" dirty="0">
                          <a:solidFill>
                            <a:srgbClr val="000000"/>
                          </a:solidFill>
                          <a:effectLst/>
                          <a:latin typeface="Cambria" panose="02040503050406030204" pitchFamily="18" charset="0"/>
                        </a:rPr>
                        <a:t>M) </a:t>
                      </a:r>
                      <a:r>
                        <a:rPr lang="pt-BR" sz="1800" b="0" i="0" u="none" strike="noStrike" dirty="0" smtClean="0">
                          <a:solidFill>
                            <a:srgbClr val="000000"/>
                          </a:solidFill>
                          <a:effectLst/>
                          <a:latin typeface="Cambria" panose="02040503050406030204" pitchFamily="18" charset="0"/>
                        </a:rPr>
                        <a:t>+91 99784 06052   </a:t>
                      </a:r>
                      <a:endParaRPr lang="pt-B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00"/>
                          </a:solidFill>
                          <a:effectLst/>
                          <a:latin typeface="Cambria" panose="02040503050406030204" pitchFamily="18" charset="0"/>
                          <a:ea typeface="+mn-ea"/>
                          <a:cs typeface="+mn-cs"/>
                        </a:rPr>
                        <a:t>secprh@gujarat.gov.in</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928018">
                <a:tc vMerge="1">
                  <a:txBody>
                    <a:bodyPr/>
                    <a:lstStyle/>
                    <a:p>
                      <a:endParaRPr lang="en-US"/>
                    </a:p>
                  </a:txBody>
                  <a:tcPr/>
                </a:tc>
                <a:tc vMerge="1">
                  <a:txBody>
                    <a:bodyPr/>
                    <a:lstStyle/>
                    <a:p>
                      <a:endParaRPr lang="en-US"/>
                    </a:p>
                  </a:txBody>
                  <a:tcPr/>
                </a:tc>
                <a:tc>
                  <a:txBody>
                    <a:bodyPr/>
                    <a:lstStyle/>
                    <a:p>
                      <a:pPr algn="ctr" fontAlgn="ctr"/>
                      <a:r>
                        <a:rPr lang="en-US" sz="1800" b="0" i="0" u="none" strike="noStrike" dirty="0" smtClean="0">
                          <a:solidFill>
                            <a:srgbClr val="000000"/>
                          </a:solidFill>
                          <a:effectLst/>
                          <a:latin typeface="Cambria" panose="02040503050406030204" pitchFamily="18" charset="0"/>
                        </a:rPr>
                        <a:t>Shri </a:t>
                      </a:r>
                      <a:r>
                        <a:rPr lang="en-US" sz="1800" b="0" i="0" u="none" strike="noStrike" dirty="0" err="1" smtClean="0">
                          <a:solidFill>
                            <a:srgbClr val="000000"/>
                          </a:solidFill>
                          <a:effectLst/>
                          <a:latin typeface="Cambria" panose="02040503050406030204" pitchFamily="18" charset="0"/>
                        </a:rPr>
                        <a:t>Manoj</a:t>
                      </a:r>
                      <a:r>
                        <a:rPr lang="en-US" sz="1800" b="0" i="0" u="none" strike="noStrike" dirty="0" smtClean="0">
                          <a:solidFill>
                            <a:srgbClr val="000000"/>
                          </a:solidFill>
                          <a:effectLst/>
                          <a:latin typeface="Cambria" panose="02040503050406030204" pitchFamily="18" charset="0"/>
                        </a:rPr>
                        <a:t> Aggarwal, IAS, Development</a:t>
                      </a:r>
                      <a:r>
                        <a:rPr lang="en-US" sz="1800" b="0" i="0" u="none" strike="noStrike" baseline="0" dirty="0" smtClean="0">
                          <a:solidFill>
                            <a:srgbClr val="000000"/>
                          </a:solidFill>
                          <a:effectLst/>
                          <a:latin typeface="Cambria" panose="02040503050406030204" pitchFamily="18" charset="0"/>
                        </a:rPr>
                        <a:t> Commissioner, Gandhinagar</a:t>
                      </a:r>
                      <a:endParaRPr lang="en-US"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smtClean="0">
                          <a:solidFill>
                            <a:srgbClr val="000000"/>
                          </a:solidFill>
                          <a:effectLst/>
                          <a:latin typeface="Cambria" panose="02040503050406030204" pitchFamily="18" charset="0"/>
                        </a:rPr>
                        <a:t>(M)</a:t>
                      </a:r>
                      <a:r>
                        <a:rPr lang="pt-BR" sz="1800" b="0" i="0" u="none" strike="noStrike" baseline="0" dirty="0" smtClean="0">
                          <a:solidFill>
                            <a:srgbClr val="000000"/>
                          </a:solidFill>
                          <a:effectLst/>
                          <a:latin typeface="Cambria" panose="02040503050406030204" pitchFamily="18" charset="0"/>
                        </a:rPr>
                        <a:t> +91 9978444105</a:t>
                      </a:r>
                      <a:endParaRPr lang="pt-B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smtClean="0">
                          <a:solidFill>
                            <a:srgbClr val="000000"/>
                          </a:solidFill>
                          <a:effectLst/>
                          <a:latin typeface="Cambria" panose="02040503050406030204" pitchFamily="18" charset="0"/>
                          <a:ea typeface="+mn-ea"/>
                          <a:cs typeface="+mn-cs"/>
                        </a:rPr>
                        <a:t>commi-prh@gujarat.gov.in</a:t>
                      </a:r>
                      <a:endParaRPr lang="en-US" sz="1800" b="0"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0617121"/>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Important Coordinators – Government of Gujarat</a:t>
            </a:r>
            <a:endParaRPr lang="en-US" b="1" dirty="0" smtClean="0">
              <a:solidFill>
                <a:schemeClr val="accent2">
                  <a:lumMod val="75000"/>
                </a:schemeClr>
              </a:solidFill>
              <a:latin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80485293"/>
              </p:ext>
            </p:extLst>
          </p:nvPr>
        </p:nvGraphicFramePr>
        <p:xfrm>
          <a:off x="285751" y="1143340"/>
          <a:ext cx="11591881" cy="2542967"/>
        </p:xfrm>
        <a:graphic>
          <a:graphicData uri="http://schemas.openxmlformats.org/drawingml/2006/table">
            <a:tbl>
              <a:tblPr firstRow="1" bandRow="1" bandCol="1">
                <a:tableStyleId>{69012ECD-51FC-41F1-AA8D-1B2483CD663E}</a:tableStyleId>
              </a:tblPr>
              <a:tblGrid>
                <a:gridCol w="903263"/>
                <a:gridCol w="1957072"/>
                <a:gridCol w="2333430"/>
                <a:gridCol w="2690971"/>
                <a:gridCol w="3707145"/>
              </a:tblGrid>
              <a:tr h="120567">
                <a:tc>
                  <a:txBody>
                    <a:bodyPr/>
                    <a:lstStyle/>
                    <a:p>
                      <a:pPr algn="ctr" fontAlgn="ctr"/>
                      <a:r>
                        <a:rPr lang="en-US" sz="2000" u="sng" strike="noStrike" dirty="0">
                          <a:effectLst/>
                          <a:latin typeface="Cambria" panose="02040503050406030204" pitchFamily="18" charset="0"/>
                        </a:rPr>
                        <a:t>Sr. no. </a:t>
                      </a:r>
                      <a:endParaRPr lang="en-US" sz="2000" b="1" i="0" u="sng"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2000" u="sng" strike="noStrike" dirty="0">
                          <a:effectLst/>
                          <a:latin typeface="Cambria" panose="02040503050406030204" pitchFamily="18" charset="0"/>
                        </a:rPr>
                        <a:t>Event / Seminar</a:t>
                      </a:r>
                      <a:endParaRPr lang="en-US" sz="2000" b="1" i="0" u="sng"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2000" u="sng" strike="noStrike" dirty="0">
                          <a:effectLst/>
                          <a:latin typeface="Cambria" panose="02040503050406030204" pitchFamily="18" charset="0"/>
                        </a:rPr>
                        <a:t>Coordinators </a:t>
                      </a:r>
                      <a:endParaRPr lang="en-US" sz="2000" b="1" i="0" u="sng" strike="noStrike" dirty="0">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2000" u="sng" strike="noStrike">
                          <a:effectLst/>
                          <a:latin typeface="Cambria" panose="02040503050406030204" pitchFamily="18" charset="0"/>
                        </a:rPr>
                        <a:t>Contact Details</a:t>
                      </a:r>
                      <a:endParaRPr lang="en-US" sz="2000" b="1" i="0" u="sng"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2000" u="sng" strike="noStrike">
                          <a:effectLst/>
                          <a:latin typeface="Cambria" panose="02040503050406030204" pitchFamily="18" charset="0"/>
                        </a:rPr>
                        <a:t>Email Id </a:t>
                      </a:r>
                      <a:endParaRPr lang="en-US" sz="2000" b="1" i="0" u="sng" strike="noStrike">
                        <a:solidFill>
                          <a:srgbClr val="000000"/>
                        </a:solidFill>
                        <a:effectLst/>
                        <a:latin typeface="Cambria" panose="02040503050406030204" pitchFamily="18" charset="0"/>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540954">
                <a:tc rowSpan="4">
                  <a:txBody>
                    <a:bodyPr/>
                    <a:lstStyle/>
                    <a:p>
                      <a:pPr algn="ctr" fontAlgn="ctr"/>
                      <a:r>
                        <a:rPr lang="en-US" sz="1800" u="none" strike="noStrike" kern="1200" dirty="0" smtClean="0">
                          <a:solidFill>
                            <a:schemeClr val="tx1"/>
                          </a:solidFill>
                          <a:effectLst/>
                          <a:latin typeface="Cambria" panose="02040503050406030204" pitchFamily="18" charset="0"/>
                          <a:ea typeface="+mn-ea"/>
                          <a:cs typeface="+mn-cs"/>
                        </a:rPr>
                        <a:t>11</a:t>
                      </a:r>
                      <a:endParaRPr lang="en-US" sz="1800" u="none" strike="noStrike" kern="1200" dirty="0">
                        <a:solidFill>
                          <a:schemeClr val="tx1"/>
                        </a:solidFill>
                        <a:effectLst/>
                        <a:latin typeface="Cambria" panose="02040503050406030204" pitchFamily="18" charset="0"/>
                        <a:ea typeface="+mn-ea"/>
                        <a:cs typeface="+mn-cs"/>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rowSpan="4">
                  <a:txBody>
                    <a:bodyPr/>
                    <a:lstStyle/>
                    <a:p>
                      <a:pPr algn="ctr" fontAlgn="t"/>
                      <a:r>
                        <a:rPr lang="en-US" sz="1800" b="0" i="0" u="none" strike="noStrike" dirty="0">
                          <a:solidFill>
                            <a:srgbClr val="000000"/>
                          </a:solidFill>
                          <a:effectLst/>
                          <a:latin typeface="Cambria" panose="02040503050406030204" pitchFamily="18" charset="0"/>
                        </a:rPr>
                        <a:t>                                           </a:t>
                      </a:r>
                      <a:endParaRPr lang="en-US" sz="1800" b="0" i="0" u="none" strike="noStrike" dirty="0" smtClean="0">
                        <a:solidFill>
                          <a:srgbClr val="000000"/>
                        </a:solidFill>
                        <a:effectLst/>
                        <a:latin typeface="Cambria" panose="02040503050406030204" pitchFamily="18" charset="0"/>
                      </a:endParaRPr>
                    </a:p>
                    <a:p>
                      <a:pPr algn="ctr" fontAlgn="t"/>
                      <a:endParaRPr lang="en-US" sz="1800" b="0" i="0" u="none" strike="noStrike" dirty="0" smtClean="0">
                        <a:solidFill>
                          <a:srgbClr val="000000"/>
                        </a:solidFill>
                        <a:effectLst/>
                        <a:latin typeface="Cambria" panose="02040503050406030204" pitchFamily="18" charset="0"/>
                      </a:endParaRPr>
                    </a:p>
                    <a:p>
                      <a:pPr algn="ctr" fontAlgn="t"/>
                      <a:endParaRPr lang="en-US" sz="1800" b="0" i="0" u="none" strike="noStrike" dirty="0" smtClean="0">
                        <a:solidFill>
                          <a:srgbClr val="000000"/>
                        </a:solidFill>
                        <a:effectLst/>
                        <a:latin typeface="Cambria" panose="02040503050406030204" pitchFamily="18" charset="0"/>
                      </a:endParaRPr>
                    </a:p>
                    <a:p>
                      <a:pPr algn="ctr" fontAlgn="t"/>
                      <a:r>
                        <a:rPr lang="en-US" sz="1800" b="0" i="0" u="none" strike="noStrike" dirty="0" smtClean="0">
                          <a:solidFill>
                            <a:srgbClr val="000000"/>
                          </a:solidFill>
                          <a:effectLst/>
                          <a:latin typeface="Cambria" panose="02040503050406030204" pitchFamily="18" charset="0"/>
                        </a:rPr>
                        <a:t>Global </a:t>
                      </a:r>
                      <a:r>
                        <a:rPr lang="en-US" sz="1800" b="0" i="0" u="none" strike="noStrike" dirty="0">
                          <a:solidFill>
                            <a:srgbClr val="000000"/>
                          </a:solidFill>
                          <a:effectLst/>
                          <a:latin typeface="Cambria" panose="02040503050406030204" pitchFamily="18" charset="0"/>
                        </a:rPr>
                        <a:t>CEO Roundtable</a:t>
                      </a:r>
                    </a:p>
                  </a:txBody>
                  <a:tcPr marL="9525" marR="9525" marT="9525"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Cambria" panose="02040503050406030204" pitchFamily="18" charset="0"/>
                        </a:rPr>
                        <a:t>Shri Deepak </a:t>
                      </a:r>
                      <a:r>
                        <a:rPr lang="en-US" sz="1800" b="0" i="0" u="none" strike="noStrike" dirty="0" err="1" smtClean="0">
                          <a:solidFill>
                            <a:srgbClr val="000000"/>
                          </a:solidFill>
                          <a:effectLst/>
                          <a:latin typeface="Cambria" panose="02040503050406030204" pitchFamily="18" charset="0"/>
                        </a:rPr>
                        <a:t>Bagla</a:t>
                      </a:r>
                      <a:r>
                        <a:rPr lang="en-US" sz="1800" b="0" i="0" u="none" strike="noStrike" dirty="0" smtClean="0">
                          <a:solidFill>
                            <a:srgbClr val="000000"/>
                          </a:solidFill>
                          <a:effectLst/>
                          <a:latin typeface="Cambria" panose="02040503050406030204" pitchFamily="18" charset="0"/>
                        </a:rPr>
                        <a:t>, CEO Invest India</a:t>
                      </a:r>
                      <a:endParaRPr lang="en-US"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smtClean="0">
                          <a:solidFill>
                            <a:srgbClr val="000000"/>
                          </a:solidFill>
                          <a:effectLst/>
                          <a:latin typeface="Cambria" panose="02040503050406030204" pitchFamily="18" charset="0"/>
                        </a:rPr>
                        <a:t>(M) +91 9811008132</a:t>
                      </a:r>
                      <a:endParaRPr lang="pt-B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smtClean="0">
                          <a:solidFill>
                            <a:srgbClr val="000000"/>
                          </a:solidFill>
                          <a:effectLst/>
                          <a:latin typeface="Cambria" panose="02040503050406030204" pitchFamily="18" charset="0"/>
                          <a:ea typeface="+mn-ea"/>
                          <a:cs typeface="+mn-cs"/>
                        </a:rPr>
                        <a:t>Deepak.bagla@investindia.org.in</a:t>
                      </a:r>
                      <a:endParaRPr lang="en-US" sz="1800" b="0"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540954">
                <a:tc vMerge="1">
                  <a:txBody>
                    <a:bodyPr/>
                    <a:lstStyle/>
                    <a:p>
                      <a:pPr algn="ctr" fontAlgn="ctr"/>
                      <a:endParaRPr lang="en-US" sz="1800" u="none" strike="noStrike" kern="1200" dirty="0">
                        <a:solidFill>
                          <a:schemeClr val="tx1"/>
                        </a:solidFill>
                        <a:effectLst/>
                        <a:latin typeface="Cambria" panose="02040503050406030204" pitchFamily="18" charset="0"/>
                        <a:ea typeface="+mn-ea"/>
                        <a:cs typeface="+mn-cs"/>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vMerge="1">
                  <a:txBody>
                    <a:bodyPr/>
                    <a:lstStyle/>
                    <a:p>
                      <a:pPr algn="ctr" fontAlgn="t"/>
                      <a:endParaRPr lang="en-US" sz="1800" b="0" i="0" u="none" strike="noStrike" dirty="0">
                        <a:solidFill>
                          <a:srgbClr val="000000"/>
                        </a:solidFill>
                        <a:effectLst/>
                        <a:latin typeface="Cambria" panose="02040503050406030204" pitchFamily="18" charset="0"/>
                      </a:endParaRPr>
                    </a:p>
                  </a:txBody>
                  <a:tcPr marL="9525" marR="9525" marT="9525"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Cambria" panose="02040503050406030204" pitchFamily="18" charset="0"/>
                        </a:rPr>
                        <a:t>Shri</a:t>
                      </a:r>
                      <a:r>
                        <a:rPr lang="en-US" sz="1800" b="0" i="0" u="none" strike="noStrike" baseline="0" dirty="0" smtClean="0">
                          <a:solidFill>
                            <a:srgbClr val="000000"/>
                          </a:solidFill>
                          <a:effectLst/>
                          <a:latin typeface="Cambria" panose="02040503050406030204" pitchFamily="18" charset="0"/>
                        </a:rPr>
                        <a:t> Vivek Abraham Invest India</a:t>
                      </a:r>
                      <a:endParaRPr lang="en-US"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smtClean="0">
                          <a:solidFill>
                            <a:srgbClr val="000000"/>
                          </a:solidFill>
                          <a:effectLst/>
                          <a:latin typeface="Cambria" panose="02040503050406030204" pitchFamily="18" charset="0"/>
                        </a:rPr>
                        <a:t>(M) +91 92051 92110</a:t>
                      </a:r>
                      <a:endParaRPr lang="pt-B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smtClean="0">
                          <a:solidFill>
                            <a:srgbClr val="000000"/>
                          </a:solidFill>
                          <a:effectLst/>
                          <a:latin typeface="Cambria" panose="02040503050406030204" pitchFamily="18" charset="0"/>
                          <a:ea typeface="+mn-ea"/>
                          <a:cs typeface="+mn-cs"/>
                        </a:rPr>
                        <a:t>Vivek.abraham@investindia.org.in</a:t>
                      </a:r>
                      <a:endParaRPr lang="en-US" sz="1800" b="0"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540954">
                <a:tc vMerge="1">
                  <a:txBody>
                    <a:bodyPr/>
                    <a:lstStyle/>
                    <a:p>
                      <a:pPr algn="ctr" fontAlgn="ctr"/>
                      <a:endParaRPr lang="en-US" sz="1800" u="none" strike="noStrike" kern="1200" dirty="0">
                        <a:solidFill>
                          <a:schemeClr val="tx1"/>
                        </a:solidFill>
                        <a:effectLst/>
                        <a:latin typeface="Cambria" panose="02040503050406030204" pitchFamily="18" charset="0"/>
                        <a:ea typeface="+mn-ea"/>
                        <a:cs typeface="+mn-cs"/>
                      </a:endParaRPr>
                    </a:p>
                  </a:txBody>
                  <a:tcPr marL="5507" marR="5507" marT="5507"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vMerge="1">
                  <a:txBody>
                    <a:bodyPr/>
                    <a:lstStyle/>
                    <a:p>
                      <a:pPr algn="ctr" fontAlgn="t"/>
                      <a:endParaRPr lang="en-US" sz="1800" b="0" i="0" u="none" strike="noStrike" dirty="0">
                        <a:solidFill>
                          <a:srgbClr val="000000"/>
                        </a:solidFill>
                        <a:effectLst/>
                        <a:latin typeface="Cambria" panose="02040503050406030204" pitchFamily="18" charset="0"/>
                      </a:endParaRPr>
                    </a:p>
                  </a:txBody>
                  <a:tcPr marL="9525" marR="9525" marT="9525"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mbria" panose="02040503050406030204" pitchFamily="18" charset="0"/>
                        </a:rPr>
                        <a:t>Shri </a:t>
                      </a:r>
                      <a:r>
                        <a:rPr lang="en-US" sz="1800" b="0" i="0" u="none" strike="noStrike" dirty="0" err="1">
                          <a:solidFill>
                            <a:srgbClr val="000000"/>
                          </a:solidFill>
                          <a:effectLst/>
                          <a:latin typeface="Cambria" panose="02040503050406030204" pitchFamily="18" charset="0"/>
                        </a:rPr>
                        <a:t>Sujit</a:t>
                      </a:r>
                      <a:r>
                        <a:rPr lang="en-US" sz="1800" b="0" i="0" u="none" strike="noStrike" dirty="0">
                          <a:solidFill>
                            <a:srgbClr val="000000"/>
                          </a:solidFill>
                          <a:effectLst/>
                          <a:latin typeface="Cambria" panose="02040503050406030204" pitchFamily="18" charset="0"/>
                        </a:rPr>
                        <a:t> Gulati, IAS, ACS, EPD</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a:solidFill>
                            <a:srgbClr val="000000"/>
                          </a:solidFill>
                          <a:effectLst/>
                          <a:latin typeface="Cambria" panose="02040503050406030204" pitchFamily="18" charset="0"/>
                        </a:rPr>
                        <a:t>(O) </a:t>
                      </a:r>
                      <a:r>
                        <a:rPr lang="pt-BR" sz="1800" b="0" i="0" u="none" strike="noStrike" dirty="0" smtClean="0">
                          <a:solidFill>
                            <a:srgbClr val="000000"/>
                          </a:solidFill>
                          <a:effectLst/>
                          <a:latin typeface="Cambria" panose="02040503050406030204" pitchFamily="18" charset="0"/>
                        </a:rPr>
                        <a:t>+91 79 2325 0771</a:t>
                      </a:r>
                      <a:r>
                        <a:rPr lang="pt-BR" sz="1800" b="0" i="0" u="none" strike="noStrike" dirty="0">
                          <a:solidFill>
                            <a:srgbClr val="000000"/>
                          </a:solidFill>
                          <a:effectLst/>
                          <a:latin typeface="Cambria" panose="02040503050406030204" pitchFamily="18" charset="0"/>
                        </a:rPr>
                        <a:t/>
                      </a:r>
                      <a:br>
                        <a:rPr lang="pt-BR" sz="1800" b="0" i="0" u="none" strike="noStrike" dirty="0">
                          <a:solidFill>
                            <a:srgbClr val="000000"/>
                          </a:solidFill>
                          <a:effectLst/>
                          <a:latin typeface="Cambria" panose="02040503050406030204" pitchFamily="18" charset="0"/>
                        </a:rPr>
                      </a:br>
                      <a:r>
                        <a:rPr lang="pt-BR" sz="1800" b="0" i="0" u="none" strike="noStrike" dirty="0">
                          <a:solidFill>
                            <a:srgbClr val="000000"/>
                          </a:solidFill>
                          <a:effectLst/>
                          <a:latin typeface="Cambria" panose="02040503050406030204" pitchFamily="18" charset="0"/>
                        </a:rPr>
                        <a:t>(M) </a:t>
                      </a:r>
                      <a:r>
                        <a:rPr lang="pt-BR" sz="1800" b="0" i="0" u="none" strike="noStrike" dirty="0" smtClean="0">
                          <a:solidFill>
                            <a:srgbClr val="000000"/>
                          </a:solidFill>
                          <a:effectLst/>
                          <a:latin typeface="Cambria" panose="02040503050406030204" pitchFamily="18" charset="0"/>
                        </a:rPr>
                        <a:t>+91 99784 06980 </a:t>
                      </a:r>
                      <a:endParaRPr lang="pt-B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00"/>
                          </a:solidFill>
                          <a:effectLst/>
                          <a:latin typeface="Cambria" panose="02040503050406030204" pitchFamily="18" charset="0"/>
                          <a:ea typeface="+mn-ea"/>
                          <a:cs typeface="+mn-cs"/>
                        </a:rPr>
                        <a:t>secepd@gujarat.gov.in</a:t>
                      </a: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540954">
                <a:tc vMerge="1">
                  <a:txBody>
                    <a:bodyPr/>
                    <a:lstStyle/>
                    <a:p>
                      <a:endParaRPr lang="en-US"/>
                    </a:p>
                  </a:txBody>
                  <a:tcPr/>
                </a:tc>
                <a:tc vMerge="1">
                  <a:txBody>
                    <a:bodyPr/>
                    <a:lstStyle/>
                    <a:p>
                      <a:endParaRPr lang="en-US"/>
                    </a:p>
                  </a:txBody>
                  <a:tcPr/>
                </a:tc>
                <a:tc>
                  <a:txBody>
                    <a:bodyPr/>
                    <a:lstStyle/>
                    <a:p>
                      <a:pPr algn="ctr" fontAlgn="ctr"/>
                      <a:r>
                        <a:rPr lang="en-US" sz="1800" b="0" i="0" u="none" strike="noStrike" dirty="0" smtClean="0">
                          <a:solidFill>
                            <a:srgbClr val="000000"/>
                          </a:solidFill>
                          <a:effectLst/>
                          <a:latin typeface="Cambria" panose="02040503050406030204" pitchFamily="18" charset="0"/>
                        </a:rPr>
                        <a:t>Shri Ajay </a:t>
                      </a:r>
                      <a:r>
                        <a:rPr lang="en-US" sz="1800" b="0" i="0" u="none" strike="noStrike" dirty="0" err="1" smtClean="0">
                          <a:solidFill>
                            <a:srgbClr val="000000"/>
                          </a:solidFill>
                          <a:effectLst/>
                          <a:latin typeface="Cambria" panose="02040503050406030204" pitchFamily="18" charset="0"/>
                        </a:rPr>
                        <a:t>Bhadoo</a:t>
                      </a:r>
                      <a:r>
                        <a:rPr lang="en-US" sz="1800" b="0" i="0" u="none" strike="noStrike" dirty="0" smtClean="0">
                          <a:solidFill>
                            <a:srgbClr val="000000"/>
                          </a:solidFill>
                          <a:effectLst/>
                          <a:latin typeface="Cambria" panose="02040503050406030204" pitchFamily="18" charset="0"/>
                        </a:rPr>
                        <a:t>, IAS,</a:t>
                      </a:r>
                      <a:r>
                        <a:rPr lang="en-US" sz="1800" b="0" i="0" u="none" strike="noStrike" baseline="0" dirty="0">
                          <a:solidFill>
                            <a:srgbClr val="000000"/>
                          </a:solidFill>
                          <a:effectLst/>
                          <a:latin typeface="Cambria" panose="02040503050406030204" pitchFamily="18" charset="0"/>
                        </a:rPr>
                        <a:t> </a:t>
                      </a:r>
                      <a:r>
                        <a:rPr lang="en-US" sz="1800" b="0" i="0" u="none" strike="noStrike" baseline="0" dirty="0" smtClean="0">
                          <a:solidFill>
                            <a:srgbClr val="000000"/>
                          </a:solidFill>
                          <a:effectLst/>
                          <a:latin typeface="Cambria" panose="02040503050406030204" pitchFamily="18" charset="0"/>
                        </a:rPr>
                        <a:t>VC&amp;CEO, GMB</a:t>
                      </a:r>
                      <a:endParaRPr lang="en-US" sz="1800" b="0" i="0" u="none" strike="noStrike" dirty="0" smtClean="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pt-BR" sz="1800" b="0" i="0" u="none" strike="noStrike" dirty="0" smtClean="0">
                          <a:solidFill>
                            <a:srgbClr val="000000"/>
                          </a:solidFill>
                          <a:effectLst/>
                          <a:latin typeface="Cambria" panose="02040503050406030204" pitchFamily="18" charset="0"/>
                        </a:rPr>
                        <a:t>(O) +91 79 2323 8363</a:t>
                      </a:r>
                    </a:p>
                    <a:p>
                      <a:pPr algn="ctr" fontAlgn="ctr"/>
                      <a:r>
                        <a:rPr lang="pt-BR" sz="1800" b="0" i="0" u="none" strike="noStrike" dirty="0" smtClean="0">
                          <a:solidFill>
                            <a:srgbClr val="000000"/>
                          </a:solidFill>
                          <a:effectLst/>
                          <a:latin typeface="Cambria" panose="02040503050406030204" pitchFamily="18" charset="0"/>
                        </a:rPr>
                        <a:t>(M) +91 99784 06358</a:t>
                      </a:r>
                      <a:endParaRPr lang="pt-B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smtClean="0">
                          <a:solidFill>
                            <a:srgbClr val="000000"/>
                          </a:solidFill>
                          <a:effectLst/>
                          <a:latin typeface="Cambria" panose="02040503050406030204" pitchFamily="18" charset="0"/>
                          <a:ea typeface="+mn-ea"/>
                          <a:cs typeface="+mn-cs"/>
                        </a:rPr>
                        <a:t>vc-gmb@mgujarat.gov.in</a:t>
                      </a:r>
                      <a:endParaRPr lang="en-US" sz="1800" b="0"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3707039"/>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Snapshot of hotel details  - www.vibrantgujarat.com</a:t>
            </a:r>
            <a:endParaRPr lang="en-US" b="1" dirty="0" smtClean="0">
              <a:solidFill>
                <a:schemeClr val="accent2">
                  <a:lumMod val="75000"/>
                </a:schemeClr>
              </a:solidFill>
              <a:latin typeface="Cambria" panose="02040503050406030204" pitchFamily="18" charset="0"/>
            </a:endParaRPr>
          </a:p>
        </p:txBody>
      </p:sp>
      <p:pic>
        <p:nvPicPr>
          <p:cNvPr id="5" name="Picture 4"/>
          <p:cNvPicPr>
            <a:picLocks noChangeAspect="1"/>
          </p:cNvPicPr>
          <p:nvPr/>
        </p:nvPicPr>
        <p:blipFill rotWithShape="1">
          <a:blip r:embed="rId2"/>
          <a:srcRect l="-2213" t="11813" r="4065" b="4720"/>
          <a:stretch/>
        </p:blipFill>
        <p:spPr>
          <a:xfrm>
            <a:off x="926592" y="1014863"/>
            <a:ext cx="10017634" cy="5720899"/>
          </a:xfrm>
          <a:prstGeom prst="rect">
            <a:avLst/>
          </a:prstGeom>
        </p:spPr>
      </p:pic>
    </p:spTree>
    <p:extLst>
      <p:ext uri="{BB962C8B-B14F-4D97-AF65-F5344CB8AC3E}">
        <p14:creationId xmlns:p14="http://schemas.microsoft.com/office/powerpoint/2010/main" val="625956421"/>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Distance of key hotels from important locations</a:t>
            </a:r>
            <a:endParaRPr lang="en-US" b="1" dirty="0" smtClean="0">
              <a:solidFill>
                <a:schemeClr val="accent2">
                  <a:lumMod val="75000"/>
                </a:schemeClr>
              </a:solidFill>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14376050"/>
              </p:ext>
            </p:extLst>
          </p:nvPr>
        </p:nvGraphicFramePr>
        <p:xfrm>
          <a:off x="942975" y="1368957"/>
          <a:ext cx="10344150" cy="5126121"/>
        </p:xfrm>
        <a:graphic>
          <a:graphicData uri="http://schemas.openxmlformats.org/drawingml/2006/table">
            <a:tbl>
              <a:tblPr firstRow="1" bandRow="1" bandCol="1">
                <a:tableStyleId>{5A111915-BE36-4E01-A7E5-04B1672EAD32}</a:tableStyleId>
              </a:tblPr>
              <a:tblGrid>
                <a:gridCol w="1401570">
                  <a:extLst>
                    <a:ext uri="{9D8B030D-6E8A-4147-A177-3AD203B41FA5}">
                      <a16:colId xmlns:a16="http://schemas.microsoft.com/office/drawing/2014/main" xmlns="" val="20000"/>
                    </a:ext>
                  </a:extLst>
                </a:gridCol>
                <a:gridCol w="2970776">
                  <a:extLst>
                    <a:ext uri="{9D8B030D-6E8A-4147-A177-3AD203B41FA5}">
                      <a16:colId xmlns:a16="http://schemas.microsoft.com/office/drawing/2014/main" xmlns="" val="20003"/>
                    </a:ext>
                  </a:extLst>
                </a:gridCol>
                <a:gridCol w="2985902">
                  <a:extLst>
                    <a:ext uri="{9D8B030D-6E8A-4147-A177-3AD203B41FA5}">
                      <a16:colId xmlns:a16="http://schemas.microsoft.com/office/drawing/2014/main" xmlns="" val="20004"/>
                    </a:ext>
                  </a:extLst>
                </a:gridCol>
                <a:gridCol w="2985902"/>
              </a:tblGrid>
              <a:tr h="502855">
                <a:tc>
                  <a:txBody>
                    <a:bodyPr/>
                    <a:lstStyle/>
                    <a:p>
                      <a:pPr algn="ctr" fontAlgn="ctr"/>
                      <a:r>
                        <a:rPr lang="en-US" sz="2000" u="none" strike="noStrike" dirty="0">
                          <a:latin typeface="Cambria" panose="02040503050406030204" pitchFamily="18" charset="0"/>
                        </a:rPr>
                        <a:t>Sr. No. </a:t>
                      </a:r>
                      <a:endParaRPr lang="en-US" sz="2000" b="1"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latin typeface="Cambria" panose="02040503050406030204" pitchFamily="18" charset="0"/>
                        </a:rPr>
                        <a:t>Hotel</a:t>
                      </a:r>
                      <a:endParaRPr lang="en-US" sz="2000" b="1"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smtClean="0">
                          <a:latin typeface="Cambria" panose="02040503050406030204" pitchFamily="18" charset="0"/>
                        </a:rPr>
                        <a:t>Distance</a:t>
                      </a:r>
                      <a:r>
                        <a:rPr lang="en-US" sz="2000" u="none" strike="noStrike" baseline="0" dirty="0" smtClean="0">
                          <a:latin typeface="Cambria" panose="02040503050406030204" pitchFamily="18" charset="0"/>
                        </a:rPr>
                        <a:t> from Mahatma </a:t>
                      </a:r>
                      <a:r>
                        <a:rPr lang="en-US" sz="2000" u="none" strike="noStrike" baseline="0" dirty="0" err="1" smtClean="0">
                          <a:latin typeface="Cambria" panose="02040503050406030204" pitchFamily="18" charset="0"/>
                        </a:rPr>
                        <a:t>Mandir</a:t>
                      </a:r>
                      <a:r>
                        <a:rPr lang="en-US" sz="2000" u="none" strike="noStrike" baseline="0" dirty="0" smtClean="0">
                          <a:latin typeface="Cambria" panose="02040503050406030204" pitchFamily="18" charset="0"/>
                        </a:rPr>
                        <a:t> (in km)</a:t>
                      </a:r>
                      <a:endParaRPr lang="en-US" sz="2000" b="1"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smtClean="0">
                          <a:solidFill>
                            <a:schemeClr val="bg1"/>
                          </a:solidFill>
                          <a:latin typeface="Cambria" panose="02040503050406030204" pitchFamily="18" charset="0"/>
                        </a:rPr>
                        <a:t>Distance from</a:t>
                      </a:r>
                      <a:r>
                        <a:rPr lang="en-US" sz="2000" b="1" i="0" u="none" strike="noStrike" baseline="0" dirty="0" smtClean="0">
                          <a:solidFill>
                            <a:schemeClr val="bg1"/>
                          </a:solidFill>
                          <a:latin typeface="Cambria" panose="02040503050406030204" pitchFamily="18" charset="0"/>
                        </a:rPr>
                        <a:t> Airport </a:t>
                      </a:r>
                    </a:p>
                    <a:p>
                      <a:pPr algn="ctr" fontAlgn="ctr"/>
                      <a:r>
                        <a:rPr lang="en-US" sz="2000" b="1" i="0" u="none" strike="noStrike" baseline="0" dirty="0" smtClean="0">
                          <a:solidFill>
                            <a:schemeClr val="bg1"/>
                          </a:solidFill>
                          <a:latin typeface="Cambria" panose="02040503050406030204" pitchFamily="18" charset="0"/>
                        </a:rPr>
                        <a:t>(in km)</a:t>
                      </a:r>
                      <a:endParaRPr lang="en-US" sz="2000" b="1" i="0" u="none" strike="noStrike" dirty="0">
                        <a:solidFill>
                          <a:schemeClr val="bg1"/>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52439">
                <a:tc>
                  <a:txBody>
                    <a:bodyPr/>
                    <a:lstStyle/>
                    <a:p>
                      <a:pPr algn="ctr" fontAlgn="ctr"/>
                      <a:r>
                        <a:rPr lang="en-US" sz="2000" u="none" strike="noStrike">
                          <a:latin typeface="Cambria" panose="02040503050406030204" pitchFamily="18" charset="0"/>
                        </a:rPr>
                        <a:t>1</a:t>
                      </a:r>
                      <a:endParaRPr lang="en-US" sz="2000" b="0" i="0" u="none" strike="noStrike">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latin typeface="Cambria" panose="02040503050406030204" pitchFamily="18" charset="0"/>
                        </a:rPr>
                        <a:t>The Accor Novotel</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chemeClr val="tx1"/>
                          </a:solidFill>
                          <a:latin typeface="Cambria" panose="02040503050406030204" pitchFamily="18" charset="0"/>
                        </a:rPr>
                        <a:t>29</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17</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50866">
                <a:tc>
                  <a:txBody>
                    <a:bodyPr/>
                    <a:lstStyle/>
                    <a:p>
                      <a:pPr algn="ctr" fontAlgn="ctr"/>
                      <a:r>
                        <a:rPr lang="en-US" sz="2000" u="none" strike="noStrike" dirty="0">
                          <a:latin typeface="Cambria" panose="02040503050406030204" pitchFamily="18" charset="0"/>
                        </a:rPr>
                        <a:t>2</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latin typeface="Cambria" panose="02040503050406030204" pitchFamily="18" charset="0"/>
                        </a:rPr>
                        <a:t>The </a:t>
                      </a:r>
                      <a:r>
                        <a:rPr lang="en-US" sz="2000" u="none" strike="noStrike" dirty="0" err="1">
                          <a:latin typeface="Cambria" panose="02040503050406030204" pitchFamily="18" charset="0"/>
                        </a:rPr>
                        <a:t>Ummed</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19.5</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1.5</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952439">
                <a:tc>
                  <a:txBody>
                    <a:bodyPr/>
                    <a:lstStyle/>
                    <a:p>
                      <a:pPr algn="ctr" fontAlgn="ctr"/>
                      <a:r>
                        <a:rPr lang="en-US" sz="2000" u="none" strike="noStrike" dirty="0">
                          <a:latin typeface="Cambria" panose="02040503050406030204" pitchFamily="18" charset="0"/>
                        </a:rPr>
                        <a:t>3</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latin typeface="Cambria" panose="02040503050406030204" pitchFamily="18" charset="0"/>
                        </a:rPr>
                        <a:t>Radisson </a:t>
                      </a:r>
                      <a:r>
                        <a:rPr lang="en-US" sz="2000" u="none" strike="noStrike" dirty="0" err="1">
                          <a:latin typeface="Cambria" panose="02040503050406030204" pitchFamily="18" charset="0"/>
                        </a:rPr>
                        <a:t>Blu</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smtClean="0">
                          <a:latin typeface="Cambria" panose="02040503050406030204" pitchFamily="18" charset="0"/>
                        </a:rPr>
                        <a:t>32</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14</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650866">
                <a:tc>
                  <a:txBody>
                    <a:bodyPr/>
                    <a:lstStyle/>
                    <a:p>
                      <a:pPr algn="ctr" fontAlgn="ctr"/>
                      <a:r>
                        <a:rPr lang="en-US" sz="2000" u="none" strike="noStrike" dirty="0">
                          <a:latin typeface="Cambria" panose="02040503050406030204" pitchFamily="18" charset="0"/>
                        </a:rPr>
                        <a:t>4</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latin typeface="Cambria" panose="02040503050406030204" pitchFamily="18" charset="0"/>
                        </a:rPr>
                        <a:t>Courtyard Marriott</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smtClean="0">
                          <a:latin typeface="Cambria" panose="02040503050406030204" pitchFamily="18" charset="0"/>
                        </a:rPr>
                        <a:t>30</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17</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650866">
                <a:tc>
                  <a:txBody>
                    <a:bodyPr/>
                    <a:lstStyle/>
                    <a:p>
                      <a:pPr algn="ctr" fontAlgn="ctr"/>
                      <a:r>
                        <a:rPr lang="en-US" sz="2000" b="0" i="0" u="none" strike="noStrike" dirty="0" smtClean="0">
                          <a:solidFill>
                            <a:srgbClr val="000000"/>
                          </a:solidFill>
                          <a:latin typeface="Cambria" panose="02040503050406030204" pitchFamily="18" charset="0"/>
                        </a:rPr>
                        <a:t>5</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smtClean="0">
                          <a:solidFill>
                            <a:srgbClr val="000000"/>
                          </a:solidFill>
                          <a:latin typeface="Cambria" panose="02040503050406030204" pitchFamily="18" charset="0"/>
                        </a:rPr>
                        <a:t>Fortune</a:t>
                      </a:r>
                      <a:r>
                        <a:rPr lang="en-US" sz="2000" b="0" i="0" u="none" strike="noStrike" baseline="0" dirty="0" smtClean="0">
                          <a:solidFill>
                            <a:srgbClr val="000000"/>
                          </a:solidFill>
                          <a:latin typeface="Cambria" panose="02040503050406030204" pitchFamily="18" charset="0"/>
                        </a:rPr>
                        <a:t> Landmark</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26</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9</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0866">
                <a:tc>
                  <a:txBody>
                    <a:bodyPr/>
                    <a:lstStyle/>
                    <a:p>
                      <a:pPr algn="ctr" fontAlgn="ctr"/>
                      <a:r>
                        <a:rPr lang="en-US" sz="2000" b="0" i="0" u="none" strike="noStrike" dirty="0" smtClean="0">
                          <a:solidFill>
                            <a:srgbClr val="000000"/>
                          </a:solidFill>
                          <a:latin typeface="Cambria" panose="02040503050406030204" pitchFamily="18" charset="0"/>
                        </a:rPr>
                        <a:t>6</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smtClean="0">
                          <a:solidFill>
                            <a:srgbClr val="000000"/>
                          </a:solidFill>
                          <a:latin typeface="Cambria" panose="02040503050406030204" pitchFamily="18" charset="0"/>
                        </a:rPr>
                        <a:t>Crowne Plaza</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30</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18</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3698803"/>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lumMod val="75000"/>
                  </a:schemeClr>
                </a:solidFill>
                <a:latin typeface="Cambria" panose="02040503050406030204" pitchFamily="18" charset="0"/>
              </a:rPr>
              <a:t>Distance of key hotels from important locations</a:t>
            </a:r>
          </a:p>
        </p:txBody>
      </p:sp>
      <p:graphicFrame>
        <p:nvGraphicFramePr>
          <p:cNvPr id="4" name="Table 3"/>
          <p:cNvGraphicFramePr>
            <a:graphicFrameLocks noGrp="1"/>
          </p:cNvGraphicFramePr>
          <p:nvPr>
            <p:extLst>
              <p:ext uri="{D42A27DB-BD31-4B8C-83A1-F6EECF244321}">
                <p14:modId xmlns:p14="http://schemas.microsoft.com/office/powerpoint/2010/main" val="3113285217"/>
              </p:ext>
            </p:extLst>
          </p:nvPr>
        </p:nvGraphicFramePr>
        <p:xfrm>
          <a:off x="942975" y="1368957"/>
          <a:ext cx="10344150" cy="5119882"/>
        </p:xfrm>
        <a:graphic>
          <a:graphicData uri="http://schemas.openxmlformats.org/drawingml/2006/table">
            <a:tbl>
              <a:tblPr firstRow="1" bandRow="1" bandCol="1">
                <a:tableStyleId>{5A111915-BE36-4E01-A7E5-04B1672EAD32}</a:tableStyleId>
              </a:tblPr>
              <a:tblGrid>
                <a:gridCol w="1401570">
                  <a:extLst>
                    <a:ext uri="{9D8B030D-6E8A-4147-A177-3AD203B41FA5}">
                      <a16:colId xmlns:a16="http://schemas.microsoft.com/office/drawing/2014/main" xmlns="" val="20000"/>
                    </a:ext>
                  </a:extLst>
                </a:gridCol>
                <a:gridCol w="2970776">
                  <a:extLst>
                    <a:ext uri="{9D8B030D-6E8A-4147-A177-3AD203B41FA5}">
                      <a16:colId xmlns:a16="http://schemas.microsoft.com/office/drawing/2014/main" xmlns="" val="20003"/>
                    </a:ext>
                  </a:extLst>
                </a:gridCol>
                <a:gridCol w="2985902">
                  <a:extLst>
                    <a:ext uri="{9D8B030D-6E8A-4147-A177-3AD203B41FA5}">
                      <a16:colId xmlns:a16="http://schemas.microsoft.com/office/drawing/2014/main" xmlns="" val="20004"/>
                    </a:ext>
                  </a:extLst>
                </a:gridCol>
                <a:gridCol w="2985902"/>
              </a:tblGrid>
              <a:tr h="586888">
                <a:tc>
                  <a:txBody>
                    <a:bodyPr/>
                    <a:lstStyle/>
                    <a:p>
                      <a:pPr algn="ctr" fontAlgn="ctr"/>
                      <a:r>
                        <a:rPr lang="en-US" sz="2000" u="none" strike="noStrike" dirty="0">
                          <a:latin typeface="Cambria" panose="02040503050406030204" pitchFamily="18" charset="0"/>
                        </a:rPr>
                        <a:t>Sr. No. </a:t>
                      </a:r>
                      <a:endParaRPr lang="en-US" sz="2000" b="1"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latin typeface="Cambria" panose="02040503050406030204" pitchFamily="18" charset="0"/>
                        </a:rPr>
                        <a:t>Hotel</a:t>
                      </a:r>
                      <a:endParaRPr lang="en-US" sz="2000" b="1"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smtClean="0">
                          <a:latin typeface="Cambria" panose="02040503050406030204" pitchFamily="18" charset="0"/>
                        </a:rPr>
                        <a:t>Distance</a:t>
                      </a:r>
                      <a:r>
                        <a:rPr lang="en-US" sz="2000" u="none" strike="noStrike" baseline="0" dirty="0" smtClean="0">
                          <a:latin typeface="Cambria" panose="02040503050406030204" pitchFamily="18" charset="0"/>
                        </a:rPr>
                        <a:t> from Mahatma </a:t>
                      </a:r>
                      <a:r>
                        <a:rPr lang="en-US" sz="2000" u="none" strike="noStrike" baseline="0" dirty="0" err="1" smtClean="0">
                          <a:latin typeface="Cambria" panose="02040503050406030204" pitchFamily="18" charset="0"/>
                        </a:rPr>
                        <a:t>Mandir</a:t>
                      </a:r>
                      <a:r>
                        <a:rPr lang="en-US" sz="2000" u="none" strike="noStrike" baseline="0" dirty="0" smtClean="0">
                          <a:latin typeface="Cambria" panose="02040503050406030204" pitchFamily="18" charset="0"/>
                        </a:rPr>
                        <a:t> (in km)</a:t>
                      </a:r>
                      <a:endParaRPr lang="en-US" sz="2000" b="1"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i="0" u="none" strike="noStrike" dirty="0" smtClean="0">
                          <a:solidFill>
                            <a:schemeClr val="bg1"/>
                          </a:solidFill>
                          <a:latin typeface="Cambria" panose="02040503050406030204" pitchFamily="18" charset="0"/>
                        </a:rPr>
                        <a:t>Distance from</a:t>
                      </a:r>
                      <a:r>
                        <a:rPr lang="en-US" sz="2000" b="1" i="0" u="none" strike="noStrike" baseline="0" dirty="0" smtClean="0">
                          <a:solidFill>
                            <a:schemeClr val="bg1"/>
                          </a:solidFill>
                          <a:latin typeface="Cambria" panose="02040503050406030204" pitchFamily="18" charset="0"/>
                        </a:rPr>
                        <a:t> Airport </a:t>
                      </a:r>
                    </a:p>
                    <a:p>
                      <a:pPr algn="ctr" fontAlgn="ctr"/>
                      <a:r>
                        <a:rPr lang="en-US" sz="2000" b="1" i="0" u="none" strike="noStrike" baseline="0" dirty="0" smtClean="0">
                          <a:solidFill>
                            <a:schemeClr val="bg1"/>
                          </a:solidFill>
                          <a:latin typeface="Cambria" panose="02040503050406030204" pitchFamily="18" charset="0"/>
                        </a:rPr>
                        <a:t>(in km)</a:t>
                      </a:r>
                      <a:endParaRPr lang="en-US" sz="2000" b="1" i="0" u="none" strike="noStrike" dirty="0">
                        <a:solidFill>
                          <a:schemeClr val="bg1"/>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11602">
                <a:tc>
                  <a:txBody>
                    <a:bodyPr/>
                    <a:lstStyle/>
                    <a:p>
                      <a:pPr algn="ctr" fontAlgn="ctr"/>
                      <a:r>
                        <a:rPr lang="en-US" sz="2000" b="0" i="0" u="none" strike="noStrike" dirty="0" smtClean="0">
                          <a:solidFill>
                            <a:srgbClr val="000000"/>
                          </a:solidFill>
                          <a:latin typeface="Cambria" panose="02040503050406030204" pitchFamily="18" charset="0"/>
                        </a:rPr>
                        <a:t>7</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smtClean="0">
                          <a:latin typeface="Cambria" panose="02040503050406030204" pitchFamily="18" charset="0"/>
                        </a:rPr>
                        <a:t>St. </a:t>
                      </a:r>
                      <a:r>
                        <a:rPr lang="en-US" sz="2000" u="none" strike="noStrike" dirty="0" err="1" smtClean="0">
                          <a:latin typeface="Cambria" panose="02040503050406030204" pitchFamily="18" charset="0"/>
                        </a:rPr>
                        <a:t>Laurn</a:t>
                      </a:r>
                      <a:r>
                        <a:rPr lang="en-US" sz="2000" u="none" strike="noStrike" dirty="0" smtClean="0">
                          <a:latin typeface="Cambria" panose="02040503050406030204" pitchFamily="18" charset="0"/>
                        </a:rPr>
                        <a:t> (ex. </a:t>
                      </a:r>
                      <a:r>
                        <a:rPr lang="en-US" sz="2000" u="none" strike="noStrike" dirty="0" err="1" smtClean="0">
                          <a:latin typeface="Cambria" panose="02040503050406030204" pitchFamily="18" charset="0"/>
                        </a:rPr>
                        <a:t>Regenta</a:t>
                      </a:r>
                      <a:r>
                        <a:rPr lang="en-US" sz="2000" u="none" strike="noStrike" dirty="0" smtClean="0">
                          <a:latin typeface="Cambria" panose="02040503050406030204" pitchFamily="18" charset="0"/>
                        </a:rPr>
                        <a:t>)</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26</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8</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59633">
                <a:tc>
                  <a:txBody>
                    <a:bodyPr/>
                    <a:lstStyle/>
                    <a:p>
                      <a:pPr algn="ctr" fontAlgn="ctr"/>
                      <a:r>
                        <a:rPr lang="en-US" sz="2000" b="0" i="0" u="none" strike="noStrike" dirty="0" smtClean="0">
                          <a:solidFill>
                            <a:srgbClr val="000000"/>
                          </a:solidFill>
                          <a:latin typeface="Cambria" panose="02040503050406030204" pitchFamily="18" charset="0"/>
                        </a:rPr>
                        <a:t>8</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smtClean="0">
                          <a:latin typeface="Cambria" panose="02040503050406030204" pitchFamily="18" charset="0"/>
                        </a:rPr>
                        <a:t>Hyatt Regency</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27</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10</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111602">
                <a:tc>
                  <a:txBody>
                    <a:bodyPr/>
                    <a:lstStyle/>
                    <a:p>
                      <a:pPr algn="ctr" fontAlgn="ctr"/>
                      <a:r>
                        <a:rPr lang="en-US" sz="2000" b="0" i="0" u="none" strike="noStrike" dirty="0" smtClean="0">
                          <a:solidFill>
                            <a:srgbClr val="000000"/>
                          </a:solidFill>
                          <a:latin typeface="Cambria" panose="02040503050406030204" pitchFamily="18" charset="0"/>
                        </a:rPr>
                        <a:t>9</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smtClean="0">
                          <a:latin typeface="Cambria" panose="02040503050406030204" pitchFamily="18" charset="0"/>
                        </a:rPr>
                        <a:t>The Pride</a:t>
                      </a:r>
                      <a:r>
                        <a:rPr lang="en-US" sz="2000" u="none" strike="noStrike" baseline="0" dirty="0" smtClean="0">
                          <a:latin typeface="Cambria" panose="02040503050406030204" pitchFamily="18" charset="0"/>
                        </a:rPr>
                        <a:t> Plaza</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smtClean="0">
                          <a:latin typeface="Cambria" panose="02040503050406030204" pitchFamily="18" charset="0"/>
                        </a:rPr>
                        <a:t>28</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16</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759633">
                <a:tc>
                  <a:txBody>
                    <a:bodyPr/>
                    <a:lstStyle/>
                    <a:p>
                      <a:pPr algn="ctr" fontAlgn="ctr"/>
                      <a:r>
                        <a:rPr lang="en-US" sz="2000" b="0" i="0" u="none" strike="noStrike" dirty="0" smtClean="0">
                          <a:solidFill>
                            <a:srgbClr val="000000"/>
                          </a:solidFill>
                          <a:latin typeface="Cambria" panose="02040503050406030204" pitchFamily="18" charset="0"/>
                        </a:rPr>
                        <a:t>10</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smtClean="0">
                          <a:latin typeface="Cambria" panose="02040503050406030204" pitchFamily="18" charset="0"/>
                        </a:rPr>
                        <a:t>Lemon Tree Premier - The Atrium</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smtClean="0">
                          <a:latin typeface="Cambria" panose="02040503050406030204" pitchFamily="18" charset="0"/>
                        </a:rPr>
                        <a:t>28</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21</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759633">
                <a:tc>
                  <a:txBody>
                    <a:bodyPr/>
                    <a:lstStyle/>
                    <a:p>
                      <a:pPr algn="ctr" fontAlgn="ctr"/>
                      <a:r>
                        <a:rPr lang="en-US" sz="2000" b="0" i="0" u="none" strike="noStrike" dirty="0" smtClean="0">
                          <a:solidFill>
                            <a:srgbClr val="000000"/>
                          </a:solidFill>
                          <a:latin typeface="Cambria" panose="02040503050406030204" pitchFamily="18" charset="0"/>
                        </a:rPr>
                        <a:t>11</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smtClean="0">
                          <a:solidFill>
                            <a:srgbClr val="000000"/>
                          </a:solidFill>
                          <a:latin typeface="Cambria" panose="02040503050406030204" pitchFamily="18" charset="0"/>
                        </a:rPr>
                        <a:t>Hyatt Ahmedabad (</a:t>
                      </a:r>
                      <a:r>
                        <a:rPr lang="en-US" sz="2000" b="0" i="0" u="none" strike="noStrike" dirty="0" err="1" smtClean="0">
                          <a:solidFill>
                            <a:srgbClr val="000000"/>
                          </a:solidFill>
                          <a:latin typeface="Cambria" panose="02040503050406030204" pitchFamily="18" charset="0"/>
                        </a:rPr>
                        <a:t>Vastrapur</a:t>
                      </a:r>
                      <a:r>
                        <a:rPr lang="en-US" sz="2000" b="0" i="0" u="none" strike="noStrike" dirty="0" smtClean="0">
                          <a:solidFill>
                            <a:srgbClr val="000000"/>
                          </a:solidFill>
                          <a:latin typeface="Cambria" panose="02040503050406030204" pitchFamily="18" charset="0"/>
                        </a:rPr>
                        <a:t>)</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28</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smtClean="0">
                          <a:solidFill>
                            <a:srgbClr val="000000"/>
                          </a:solidFill>
                          <a:latin typeface="Cambria" panose="02040503050406030204" pitchFamily="18" charset="0"/>
                        </a:rPr>
                        <a:t>14</a:t>
                      </a:r>
                      <a:endParaRPr lang="en-US" sz="2000" b="0" i="0" u="none" strike="noStrike" dirty="0">
                        <a:solidFill>
                          <a:srgbClr val="000000"/>
                        </a:solidFill>
                        <a:latin typeface="Cambria" panose="02040503050406030204" pitchFamily="18" charset="0"/>
                      </a:endParaRPr>
                    </a:p>
                  </a:txBody>
                  <a:tcPr marL="8179" marR="8179" marT="81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1441449"/>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Accommodation arrangements made by Gujarat Government</a:t>
            </a:r>
            <a:endParaRPr lang="en-US" sz="3200" b="1" dirty="0">
              <a:solidFill>
                <a:schemeClr val="accent2">
                  <a:lumMod val="75000"/>
                </a:schemeClr>
              </a:solidFill>
              <a:latin typeface="Cambria" panose="020405030504060302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868594926"/>
              </p:ext>
            </p:extLst>
          </p:nvPr>
        </p:nvGraphicFramePr>
        <p:xfrm>
          <a:off x="734291" y="1644156"/>
          <a:ext cx="10626436" cy="4829216"/>
        </p:xfrm>
        <a:graphic>
          <a:graphicData uri="http://schemas.openxmlformats.org/drawingml/2006/table">
            <a:tbl>
              <a:tblPr firstRow="1" bandRow="1">
                <a:tableStyleId>{5C22544A-7EE6-4342-B048-85BDC9FD1C3A}</a:tableStyleId>
              </a:tblPr>
              <a:tblGrid>
                <a:gridCol w="3605399">
                  <a:extLst>
                    <a:ext uri="{9D8B030D-6E8A-4147-A177-3AD203B41FA5}">
                      <a16:colId xmlns="" xmlns:a16="http://schemas.microsoft.com/office/drawing/2014/main" val="330448215"/>
                    </a:ext>
                  </a:extLst>
                </a:gridCol>
                <a:gridCol w="7021037">
                  <a:extLst>
                    <a:ext uri="{9D8B030D-6E8A-4147-A177-3AD203B41FA5}">
                      <a16:colId xmlns="" xmlns:a16="http://schemas.microsoft.com/office/drawing/2014/main" val="3402426088"/>
                    </a:ext>
                  </a:extLst>
                </a:gridCol>
              </a:tblGrid>
              <a:tr h="933677">
                <a:tc>
                  <a:txBody>
                    <a:bodyPr/>
                    <a:lstStyle/>
                    <a:p>
                      <a:pPr algn="ctr"/>
                      <a:r>
                        <a:rPr lang="en-IN" sz="2000" dirty="0" smtClean="0">
                          <a:latin typeface="Cambria" panose="02040503050406030204" pitchFamily="18" charset="0"/>
                        </a:rPr>
                        <a:t>Category of Dignitaries</a:t>
                      </a:r>
                      <a:endParaRPr lang="en-IN" sz="2000" dirty="0">
                        <a:latin typeface="Cambria" panose="02040503050406030204" pitchFamily="18" charset="0"/>
                      </a:endParaRPr>
                    </a:p>
                  </a:txBody>
                  <a:tcPr/>
                </a:tc>
                <a:tc>
                  <a:txBody>
                    <a:bodyPr/>
                    <a:lstStyle/>
                    <a:p>
                      <a:pPr algn="ctr"/>
                      <a:r>
                        <a:rPr lang="en-IN" sz="2000" dirty="0" smtClean="0">
                          <a:latin typeface="Cambria" panose="02040503050406030204" pitchFamily="18" charset="0"/>
                        </a:rPr>
                        <a:t>Planning for Accommodation</a:t>
                      </a:r>
                      <a:endParaRPr lang="en-IN" sz="2000" dirty="0">
                        <a:latin typeface="Cambria" panose="02040503050406030204" pitchFamily="18" charset="0"/>
                      </a:endParaRPr>
                    </a:p>
                  </a:txBody>
                  <a:tcPr/>
                </a:tc>
                <a:extLst>
                  <a:ext uri="{0D108BD9-81ED-4DB2-BD59-A6C34878D82A}">
                    <a16:rowId xmlns="" xmlns:a16="http://schemas.microsoft.com/office/drawing/2014/main" val="2730078262"/>
                  </a:ext>
                </a:extLst>
              </a:tr>
              <a:tr h="1298513">
                <a:tc>
                  <a:txBody>
                    <a:bodyPr/>
                    <a:lstStyle/>
                    <a:p>
                      <a:pPr algn="ctr"/>
                      <a:r>
                        <a:rPr lang="en-IN" sz="2000" dirty="0" smtClean="0">
                          <a:latin typeface="Cambria" panose="02040503050406030204" pitchFamily="18" charset="0"/>
                        </a:rPr>
                        <a:t>Head</a:t>
                      </a:r>
                      <a:r>
                        <a:rPr lang="en-IN" sz="2000" baseline="0" dirty="0" smtClean="0">
                          <a:latin typeface="Cambria" panose="02040503050406030204" pitchFamily="18" charset="0"/>
                        </a:rPr>
                        <a:t> of the Nation</a:t>
                      </a:r>
                      <a:endParaRPr lang="en-IN" sz="2000" dirty="0">
                        <a:latin typeface="Cambria" panose="02040503050406030204" pitchFamily="18" charset="0"/>
                      </a:endParaRPr>
                    </a:p>
                  </a:txBody>
                  <a:tcPr/>
                </a:tc>
                <a:tc>
                  <a:txBody>
                    <a:bodyPr/>
                    <a:lstStyle/>
                    <a:p>
                      <a:pPr marL="457200" indent="-457200" algn="l">
                        <a:buFont typeface="+mj-lt"/>
                        <a:buAutoNum type="arabicPeriod"/>
                      </a:pPr>
                      <a:r>
                        <a:rPr lang="en-IN" sz="2000" dirty="0" smtClean="0">
                          <a:latin typeface="Cambria" panose="02040503050406030204" pitchFamily="18" charset="0"/>
                        </a:rPr>
                        <a:t>1+2 i.e., 1 suite for the</a:t>
                      </a:r>
                      <a:r>
                        <a:rPr lang="en-IN" sz="2000" baseline="0" dirty="0" smtClean="0">
                          <a:latin typeface="Cambria" panose="02040503050406030204" pitchFamily="18" charset="0"/>
                        </a:rPr>
                        <a:t> Head of the Nation / Delegation and 2 rooms for his / her immediate attaché.</a:t>
                      </a:r>
                    </a:p>
                    <a:p>
                      <a:pPr marL="457200" indent="-457200" algn="l">
                        <a:buFont typeface="+mj-lt"/>
                        <a:buAutoNum type="arabicPeriod"/>
                      </a:pPr>
                      <a:r>
                        <a:rPr lang="en-IN" sz="2000" baseline="0" dirty="0" smtClean="0">
                          <a:latin typeface="Cambria" panose="02040503050406030204" pitchFamily="18" charset="0"/>
                        </a:rPr>
                        <a:t>Other delegation members will be facilitated.</a:t>
                      </a:r>
                      <a:endParaRPr lang="en-IN" sz="2000" dirty="0">
                        <a:latin typeface="Cambria" panose="02040503050406030204" pitchFamily="18" charset="0"/>
                      </a:endParaRPr>
                    </a:p>
                  </a:txBody>
                  <a:tcPr/>
                </a:tc>
                <a:extLst>
                  <a:ext uri="{0D108BD9-81ED-4DB2-BD59-A6C34878D82A}">
                    <a16:rowId xmlns="" xmlns:a16="http://schemas.microsoft.com/office/drawing/2014/main" val="294165706"/>
                  </a:ext>
                </a:extLst>
              </a:tr>
              <a:tr h="1298513">
                <a:tc>
                  <a:txBody>
                    <a:bodyPr/>
                    <a:lstStyle/>
                    <a:p>
                      <a:pPr algn="ctr"/>
                      <a:r>
                        <a:rPr lang="en-IN" sz="2000" dirty="0" smtClean="0">
                          <a:latin typeface="Cambria" panose="02040503050406030204" pitchFamily="18" charset="0"/>
                        </a:rPr>
                        <a:t>Ministers</a:t>
                      </a:r>
                      <a:r>
                        <a:rPr lang="en-IN" sz="2000" baseline="0" dirty="0" smtClean="0">
                          <a:latin typeface="Cambria" panose="02040503050406030204" pitchFamily="18" charset="0"/>
                        </a:rPr>
                        <a:t> of the Foreign Countries</a:t>
                      </a:r>
                      <a:endParaRPr lang="en-IN" sz="2000" dirty="0">
                        <a:latin typeface="Cambria" panose="02040503050406030204" pitchFamily="18" charset="0"/>
                      </a:endParaRPr>
                    </a:p>
                  </a:txBody>
                  <a:tcPr/>
                </a:tc>
                <a:tc>
                  <a:txBody>
                    <a:bodyPr/>
                    <a:lstStyle/>
                    <a:p>
                      <a:pPr marL="457200" indent="-457200" algn="l">
                        <a:buFont typeface="+mj-lt"/>
                        <a:buAutoNum type="arabicPeriod"/>
                      </a:pPr>
                      <a:r>
                        <a:rPr lang="en-IN" sz="2000" dirty="0" smtClean="0">
                          <a:latin typeface="Cambria" panose="02040503050406030204" pitchFamily="18" charset="0"/>
                        </a:rPr>
                        <a:t>1+2 i.e., 1 suite for the</a:t>
                      </a:r>
                      <a:r>
                        <a:rPr lang="en-IN" sz="2000" baseline="0" dirty="0" smtClean="0">
                          <a:latin typeface="Cambria" panose="02040503050406030204" pitchFamily="18" charset="0"/>
                        </a:rPr>
                        <a:t> Minister (Leading the delegation) and 2 rooms for his / her immediate attaché.</a:t>
                      </a:r>
                    </a:p>
                    <a:p>
                      <a:pPr marL="457200" indent="-457200" algn="l">
                        <a:buFont typeface="+mj-lt"/>
                        <a:buAutoNum type="arabicPeriod"/>
                      </a:pPr>
                      <a:r>
                        <a:rPr lang="en-IN" sz="2000" baseline="0" dirty="0" smtClean="0">
                          <a:latin typeface="Cambria" panose="02040503050406030204" pitchFamily="18" charset="0"/>
                        </a:rPr>
                        <a:t>Other delegation members will be facilitated. </a:t>
                      </a:r>
                      <a:endParaRPr lang="en-IN" sz="2000" dirty="0">
                        <a:latin typeface="Cambria" panose="02040503050406030204" pitchFamily="18" charset="0"/>
                      </a:endParaRPr>
                    </a:p>
                  </a:txBody>
                  <a:tcPr/>
                </a:tc>
                <a:extLst>
                  <a:ext uri="{0D108BD9-81ED-4DB2-BD59-A6C34878D82A}">
                    <a16:rowId xmlns="" xmlns:a16="http://schemas.microsoft.com/office/drawing/2014/main" val="2828178321"/>
                  </a:ext>
                </a:extLst>
              </a:tr>
              <a:tr h="1298513">
                <a:tc>
                  <a:txBody>
                    <a:bodyPr/>
                    <a:lstStyle/>
                    <a:p>
                      <a:pPr algn="ctr"/>
                      <a:r>
                        <a:rPr lang="en-IN" sz="2000" dirty="0" smtClean="0">
                          <a:latin typeface="Cambria" panose="02040503050406030204" pitchFamily="18" charset="0"/>
                        </a:rPr>
                        <a:t>Ambassador/High Commissioner</a:t>
                      </a:r>
                      <a:endParaRPr lang="en-IN" sz="2000" dirty="0">
                        <a:latin typeface="Cambria" panose="02040503050406030204" pitchFamily="18" charset="0"/>
                      </a:endParaRPr>
                    </a:p>
                  </a:txBody>
                  <a:tcPr/>
                </a:tc>
                <a:tc>
                  <a:txBody>
                    <a:bodyPr/>
                    <a:lstStyle/>
                    <a:p>
                      <a:pPr marL="457200" indent="-457200" algn="l">
                        <a:buFont typeface="+mj-lt"/>
                        <a:buAutoNum type="arabicPeriod"/>
                      </a:pPr>
                      <a:r>
                        <a:rPr lang="en-IN" sz="2000" dirty="0" smtClean="0">
                          <a:latin typeface="Cambria" panose="02040503050406030204" pitchFamily="18" charset="0"/>
                        </a:rPr>
                        <a:t>Accommodation</a:t>
                      </a:r>
                      <a:r>
                        <a:rPr lang="en-IN" sz="2000" baseline="0" dirty="0" smtClean="0">
                          <a:latin typeface="Cambria" panose="02040503050406030204" pitchFamily="18" charset="0"/>
                        </a:rPr>
                        <a:t> arrangement will be made for Ambassador/High Commissioner only, if requested.</a:t>
                      </a:r>
                    </a:p>
                    <a:p>
                      <a:pPr marL="457200" indent="-457200" algn="l">
                        <a:buFont typeface="+mj-lt"/>
                        <a:buAutoNum type="arabicPeriod"/>
                      </a:pPr>
                      <a:r>
                        <a:rPr lang="en-IN" sz="2000" baseline="0" dirty="0" smtClean="0">
                          <a:latin typeface="Cambria" panose="02040503050406030204" pitchFamily="18" charset="0"/>
                        </a:rPr>
                        <a:t>Other delegation members will be facilitated. </a:t>
                      </a:r>
                      <a:endParaRPr lang="en-IN" sz="2000" dirty="0">
                        <a:latin typeface="Cambria" panose="02040503050406030204" pitchFamily="18" charset="0"/>
                      </a:endParaRPr>
                    </a:p>
                  </a:txBody>
                  <a:tcPr/>
                </a:tc>
                <a:extLst>
                  <a:ext uri="{0D108BD9-81ED-4DB2-BD59-A6C34878D82A}">
                    <a16:rowId xmlns="" xmlns:a16="http://schemas.microsoft.com/office/drawing/2014/main" val="2824374788"/>
                  </a:ext>
                </a:extLst>
              </a:tr>
            </a:tbl>
          </a:graphicData>
        </a:graphic>
      </p:graphicFrame>
    </p:spTree>
    <p:extLst>
      <p:ext uri="{BB962C8B-B14F-4D97-AF65-F5344CB8AC3E}">
        <p14:creationId xmlns:p14="http://schemas.microsoft.com/office/powerpoint/2010/main" val="789665023"/>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Accommodation arrangements made by Gujarat Government</a:t>
            </a:r>
            <a:endParaRPr lang="en-US" sz="3200" b="1" dirty="0">
              <a:solidFill>
                <a:schemeClr val="accent2">
                  <a:lumMod val="75000"/>
                </a:schemeClr>
              </a:solidFill>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71013454"/>
              </p:ext>
            </p:extLst>
          </p:nvPr>
        </p:nvGraphicFramePr>
        <p:xfrm>
          <a:off x="748144" y="1646168"/>
          <a:ext cx="10640291" cy="4798175"/>
        </p:xfrm>
        <a:graphic>
          <a:graphicData uri="http://schemas.openxmlformats.org/drawingml/2006/table">
            <a:tbl>
              <a:tblPr firstRow="1" bandRow="1">
                <a:tableStyleId>{5C22544A-7EE6-4342-B048-85BDC9FD1C3A}</a:tableStyleId>
              </a:tblPr>
              <a:tblGrid>
                <a:gridCol w="3610100">
                  <a:extLst>
                    <a:ext uri="{9D8B030D-6E8A-4147-A177-3AD203B41FA5}">
                      <a16:colId xmlns="" xmlns:a16="http://schemas.microsoft.com/office/drawing/2014/main" val="330448215"/>
                    </a:ext>
                  </a:extLst>
                </a:gridCol>
                <a:gridCol w="7030191">
                  <a:extLst>
                    <a:ext uri="{9D8B030D-6E8A-4147-A177-3AD203B41FA5}">
                      <a16:colId xmlns="" xmlns:a16="http://schemas.microsoft.com/office/drawing/2014/main" val="3402426088"/>
                    </a:ext>
                  </a:extLst>
                </a:gridCol>
              </a:tblGrid>
              <a:tr h="610439">
                <a:tc>
                  <a:txBody>
                    <a:bodyPr/>
                    <a:lstStyle/>
                    <a:p>
                      <a:pPr algn="ctr"/>
                      <a:r>
                        <a:rPr lang="en-IN" sz="2400" dirty="0" smtClean="0">
                          <a:latin typeface="Cambria" panose="02040503050406030204" pitchFamily="18" charset="0"/>
                        </a:rPr>
                        <a:t>Category of Dignitaries</a:t>
                      </a:r>
                      <a:endParaRPr lang="en-IN" sz="2400" dirty="0">
                        <a:latin typeface="Cambria" panose="02040503050406030204" pitchFamily="18" charset="0"/>
                      </a:endParaRPr>
                    </a:p>
                  </a:txBody>
                  <a:tcPr/>
                </a:tc>
                <a:tc>
                  <a:txBody>
                    <a:bodyPr/>
                    <a:lstStyle/>
                    <a:p>
                      <a:pPr algn="ctr"/>
                      <a:r>
                        <a:rPr lang="en-IN" sz="2400" dirty="0" smtClean="0">
                          <a:latin typeface="Cambria" panose="02040503050406030204" pitchFamily="18" charset="0"/>
                        </a:rPr>
                        <a:t>Planning for Accommodation</a:t>
                      </a:r>
                      <a:endParaRPr lang="en-IN" sz="2400" dirty="0">
                        <a:latin typeface="Cambria" panose="02040503050406030204" pitchFamily="18" charset="0"/>
                      </a:endParaRPr>
                    </a:p>
                  </a:txBody>
                  <a:tcPr/>
                </a:tc>
                <a:extLst>
                  <a:ext uri="{0D108BD9-81ED-4DB2-BD59-A6C34878D82A}">
                    <a16:rowId xmlns="" xmlns:a16="http://schemas.microsoft.com/office/drawing/2014/main" val="2730078262"/>
                  </a:ext>
                </a:extLst>
              </a:tr>
              <a:tr h="1395912">
                <a:tc>
                  <a:txBody>
                    <a:bodyPr/>
                    <a:lstStyle/>
                    <a:p>
                      <a:pPr algn="ctr"/>
                      <a:r>
                        <a:rPr lang="en-IN" sz="2400" dirty="0" smtClean="0">
                          <a:latin typeface="Cambria" panose="02040503050406030204" pitchFamily="18" charset="0"/>
                        </a:rPr>
                        <a:t>Consul General</a:t>
                      </a:r>
                      <a:endParaRPr lang="en-IN" sz="2400" dirty="0">
                        <a:latin typeface="Cambria" panose="02040503050406030204" pitchFamily="18" charset="0"/>
                      </a:endParaRPr>
                    </a:p>
                  </a:txBody>
                  <a:tcPr/>
                </a:tc>
                <a:tc>
                  <a:txBody>
                    <a:bodyPr/>
                    <a:lstStyle/>
                    <a:p>
                      <a:pPr marL="457200" indent="-457200" algn="l">
                        <a:buFont typeface="+mj-lt"/>
                        <a:buAutoNum type="arabicPeriod"/>
                      </a:pPr>
                      <a:r>
                        <a:rPr lang="en-IN" sz="2400" dirty="0" smtClean="0">
                          <a:latin typeface="Cambria" panose="02040503050406030204" pitchFamily="18" charset="0"/>
                        </a:rPr>
                        <a:t>Accommodation</a:t>
                      </a:r>
                      <a:r>
                        <a:rPr lang="en-IN" sz="2400" baseline="0" dirty="0" smtClean="0">
                          <a:latin typeface="Cambria" panose="02040503050406030204" pitchFamily="18" charset="0"/>
                        </a:rPr>
                        <a:t> arrangement of CG will be made, if requested. </a:t>
                      </a:r>
                    </a:p>
                    <a:p>
                      <a:pPr marL="457200" indent="-457200" algn="l">
                        <a:buFont typeface="+mj-lt"/>
                        <a:buAutoNum type="arabicPeriod"/>
                      </a:pPr>
                      <a:r>
                        <a:rPr lang="en-IN" sz="2400" baseline="0" dirty="0" smtClean="0">
                          <a:latin typeface="Cambria" panose="02040503050406030204" pitchFamily="18" charset="0"/>
                        </a:rPr>
                        <a:t>Other delegation members will be facilitated. </a:t>
                      </a:r>
                      <a:endParaRPr lang="en-IN" sz="2400" dirty="0">
                        <a:latin typeface="Cambria" panose="02040503050406030204" pitchFamily="18" charset="0"/>
                      </a:endParaRPr>
                    </a:p>
                  </a:txBody>
                  <a:tcPr/>
                </a:tc>
                <a:extLst>
                  <a:ext uri="{0D108BD9-81ED-4DB2-BD59-A6C34878D82A}">
                    <a16:rowId xmlns="" xmlns:a16="http://schemas.microsoft.com/office/drawing/2014/main" val="294165706"/>
                  </a:ext>
                </a:extLst>
              </a:tr>
              <a:tr h="966401">
                <a:tc>
                  <a:txBody>
                    <a:bodyPr/>
                    <a:lstStyle/>
                    <a:p>
                      <a:pPr algn="ctr"/>
                      <a:r>
                        <a:rPr lang="en-IN" sz="2400" dirty="0" smtClean="0">
                          <a:latin typeface="Cambria" panose="02040503050406030204" pitchFamily="18" charset="0"/>
                        </a:rPr>
                        <a:t>Nobel Laureates</a:t>
                      </a:r>
                      <a:r>
                        <a:rPr lang="en-IN" sz="2400" baseline="0" dirty="0" smtClean="0">
                          <a:latin typeface="Cambria" panose="02040503050406030204" pitchFamily="18" charset="0"/>
                        </a:rPr>
                        <a:t> /  Nobel Media</a:t>
                      </a:r>
                      <a:endParaRPr lang="en-IN" sz="2400" dirty="0">
                        <a:latin typeface="Cambria" panose="02040503050406030204" pitchFamily="18" charset="0"/>
                      </a:endParaRPr>
                    </a:p>
                  </a:txBody>
                  <a:tcPr/>
                </a:tc>
                <a:tc>
                  <a:txBody>
                    <a:bodyPr/>
                    <a:lstStyle/>
                    <a:p>
                      <a:pPr marL="457200" indent="-457200" algn="l">
                        <a:buFont typeface="+mj-lt"/>
                        <a:buAutoNum type="arabicPeriod"/>
                      </a:pPr>
                      <a:r>
                        <a:rPr lang="en-IN" sz="2400" dirty="0" smtClean="0">
                          <a:latin typeface="Cambria" panose="02040503050406030204" pitchFamily="18" charset="0"/>
                        </a:rPr>
                        <a:t>Suites</a:t>
                      </a:r>
                      <a:r>
                        <a:rPr lang="en-IN" sz="2400" baseline="0" dirty="0" smtClean="0">
                          <a:latin typeface="Cambria" panose="02040503050406030204" pitchFamily="18" charset="0"/>
                        </a:rPr>
                        <a:t> for Nobel Laureates</a:t>
                      </a:r>
                    </a:p>
                    <a:p>
                      <a:pPr marL="457200" indent="-457200" algn="l">
                        <a:buFont typeface="+mj-lt"/>
                        <a:buAutoNum type="arabicPeriod"/>
                      </a:pPr>
                      <a:r>
                        <a:rPr lang="en-IN" sz="2400" baseline="0" dirty="0" smtClean="0">
                          <a:latin typeface="Cambria" panose="02040503050406030204" pitchFamily="18" charset="0"/>
                        </a:rPr>
                        <a:t>Rooms for Nobel Media</a:t>
                      </a:r>
                      <a:endParaRPr lang="en-IN" sz="2400" dirty="0">
                        <a:latin typeface="Cambria" panose="02040503050406030204" pitchFamily="18" charset="0"/>
                      </a:endParaRPr>
                    </a:p>
                  </a:txBody>
                  <a:tcPr/>
                </a:tc>
                <a:extLst>
                  <a:ext uri="{0D108BD9-81ED-4DB2-BD59-A6C34878D82A}">
                    <a16:rowId xmlns="" xmlns:a16="http://schemas.microsoft.com/office/drawing/2014/main" val="2828178321"/>
                  </a:ext>
                </a:extLst>
              </a:tr>
              <a:tr h="1825423">
                <a:tc>
                  <a:txBody>
                    <a:bodyPr/>
                    <a:lstStyle/>
                    <a:p>
                      <a:pPr algn="ctr"/>
                      <a:r>
                        <a:rPr lang="en-IN" sz="2400" dirty="0" smtClean="0">
                          <a:latin typeface="Cambria" panose="02040503050406030204" pitchFamily="18" charset="0"/>
                        </a:rPr>
                        <a:t>Head of Provincial Governments / Mayor from the</a:t>
                      </a:r>
                      <a:r>
                        <a:rPr lang="en-IN" sz="2400" baseline="0" dirty="0" smtClean="0">
                          <a:latin typeface="Cambria" panose="02040503050406030204" pitchFamily="18" charset="0"/>
                        </a:rPr>
                        <a:t> Foreign Countries</a:t>
                      </a:r>
                      <a:endParaRPr lang="en-IN" sz="2400" dirty="0">
                        <a:latin typeface="Cambria" panose="02040503050406030204" pitchFamily="18" charset="0"/>
                      </a:endParaRPr>
                    </a:p>
                  </a:txBody>
                  <a:tcPr/>
                </a:tc>
                <a:tc>
                  <a:txBody>
                    <a:bodyPr/>
                    <a:lstStyle/>
                    <a:p>
                      <a:pPr marL="457200" indent="-457200" algn="l">
                        <a:buFont typeface="+mj-lt"/>
                        <a:buAutoNum type="arabicPeriod"/>
                      </a:pPr>
                      <a:r>
                        <a:rPr lang="en-IN" sz="2400" dirty="0" smtClean="0">
                          <a:latin typeface="Cambria" panose="02040503050406030204" pitchFamily="18" charset="0"/>
                        </a:rPr>
                        <a:t>Accommodation arrangement </a:t>
                      </a:r>
                      <a:r>
                        <a:rPr lang="en-IN" sz="2400" baseline="0" dirty="0" smtClean="0">
                          <a:latin typeface="Cambria" panose="02040503050406030204" pitchFamily="18" charset="0"/>
                        </a:rPr>
                        <a:t>will be made on request.</a:t>
                      </a:r>
                    </a:p>
                    <a:p>
                      <a:pPr marL="457200" indent="-457200" algn="l">
                        <a:buFont typeface="+mj-lt"/>
                        <a:buAutoNum type="arabicPeriod"/>
                      </a:pPr>
                      <a:r>
                        <a:rPr lang="en-IN" sz="2400" baseline="0" dirty="0" smtClean="0">
                          <a:latin typeface="Cambria" panose="02040503050406030204" pitchFamily="18" charset="0"/>
                        </a:rPr>
                        <a:t>Other delegation members will be facilitated</a:t>
                      </a:r>
                      <a:endParaRPr lang="en-IN" sz="2400" dirty="0">
                        <a:latin typeface="Cambria" panose="02040503050406030204" pitchFamily="18" charset="0"/>
                      </a:endParaRPr>
                    </a:p>
                  </a:txBody>
                  <a:tcPr/>
                </a:tc>
                <a:extLst>
                  <a:ext uri="{0D108BD9-81ED-4DB2-BD59-A6C34878D82A}">
                    <a16:rowId xmlns="" xmlns:a16="http://schemas.microsoft.com/office/drawing/2014/main" val="2824374788"/>
                  </a:ext>
                </a:extLst>
              </a:tr>
            </a:tbl>
          </a:graphicData>
        </a:graphic>
      </p:graphicFrame>
    </p:spTree>
    <p:extLst>
      <p:ext uri="{BB962C8B-B14F-4D97-AF65-F5344CB8AC3E}">
        <p14:creationId xmlns:p14="http://schemas.microsoft.com/office/powerpoint/2010/main" val="3757118764"/>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Accommodation arrangements made by Gujarat Government</a:t>
            </a:r>
            <a:endParaRPr lang="en-US" sz="3200" b="1" dirty="0">
              <a:solidFill>
                <a:schemeClr val="accent2">
                  <a:lumMod val="75000"/>
                </a:schemeClr>
              </a:solidFill>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39772174"/>
              </p:ext>
            </p:extLst>
          </p:nvPr>
        </p:nvGraphicFramePr>
        <p:xfrm>
          <a:off x="900545" y="1731511"/>
          <a:ext cx="10307782" cy="2734915"/>
        </p:xfrm>
        <a:graphic>
          <a:graphicData uri="http://schemas.openxmlformats.org/drawingml/2006/table">
            <a:tbl>
              <a:tblPr firstRow="1" bandRow="1">
                <a:tableStyleId>{5C22544A-7EE6-4342-B048-85BDC9FD1C3A}</a:tableStyleId>
              </a:tblPr>
              <a:tblGrid>
                <a:gridCol w="3497284">
                  <a:extLst>
                    <a:ext uri="{9D8B030D-6E8A-4147-A177-3AD203B41FA5}">
                      <a16:colId xmlns="" xmlns:a16="http://schemas.microsoft.com/office/drawing/2014/main" val="330448215"/>
                    </a:ext>
                  </a:extLst>
                </a:gridCol>
                <a:gridCol w="6810498">
                  <a:extLst>
                    <a:ext uri="{9D8B030D-6E8A-4147-A177-3AD203B41FA5}">
                      <a16:colId xmlns="" xmlns:a16="http://schemas.microsoft.com/office/drawing/2014/main" val="3402426088"/>
                    </a:ext>
                  </a:extLst>
                </a:gridCol>
              </a:tblGrid>
              <a:tr h="723235">
                <a:tc>
                  <a:txBody>
                    <a:bodyPr/>
                    <a:lstStyle/>
                    <a:p>
                      <a:pPr algn="ctr"/>
                      <a:r>
                        <a:rPr lang="en-IN" sz="2400" dirty="0" smtClean="0">
                          <a:latin typeface="Cambria" panose="02040503050406030204" pitchFamily="18" charset="0"/>
                        </a:rPr>
                        <a:t>Category of Dignitaries</a:t>
                      </a:r>
                      <a:endParaRPr lang="en-IN" sz="2400" dirty="0">
                        <a:latin typeface="Cambria" panose="02040503050406030204" pitchFamily="18" charset="0"/>
                      </a:endParaRPr>
                    </a:p>
                  </a:txBody>
                  <a:tcPr/>
                </a:tc>
                <a:tc>
                  <a:txBody>
                    <a:bodyPr/>
                    <a:lstStyle/>
                    <a:p>
                      <a:pPr algn="ctr"/>
                      <a:r>
                        <a:rPr lang="en-IN" sz="2400" dirty="0" smtClean="0">
                          <a:latin typeface="Cambria" panose="02040503050406030204" pitchFamily="18" charset="0"/>
                        </a:rPr>
                        <a:t>Planning for Accommodation</a:t>
                      </a:r>
                      <a:endParaRPr lang="en-IN" sz="2400" dirty="0">
                        <a:latin typeface="Cambria" panose="02040503050406030204" pitchFamily="18" charset="0"/>
                      </a:endParaRPr>
                    </a:p>
                  </a:txBody>
                  <a:tcPr/>
                </a:tc>
                <a:extLst>
                  <a:ext uri="{0D108BD9-81ED-4DB2-BD59-A6C34878D82A}">
                    <a16:rowId xmlns="" xmlns:a16="http://schemas.microsoft.com/office/drawing/2014/main" val="2730078262"/>
                  </a:ext>
                </a:extLst>
              </a:tr>
              <a:tr h="723235">
                <a:tc>
                  <a:txBody>
                    <a:bodyPr/>
                    <a:lstStyle/>
                    <a:p>
                      <a:pPr algn="ctr"/>
                      <a:r>
                        <a:rPr lang="en-IN" sz="2400" dirty="0" smtClean="0">
                          <a:latin typeface="Cambria" panose="02040503050406030204" pitchFamily="18" charset="0"/>
                        </a:rPr>
                        <a:t>International Speakers of the Seminars</a:t>
                      </a:r>
                      <a:endParaRPr lang="en-IN" sz="2400" dirty="0">
                        <a:latin typeface="Cambria" panose="02040503050406030204" pitchFamily="18" charset="0"/>
                      </a:endParaRPr>
                    </a:p>
                  </a:txBody>
                  <a:tcPr/>
                </a:tc>
                <a:tc>
                  <a:txBody>
                    <a:bodyPr/>
                    <a:lstStyle/>
                    <a:p>
                      <a:pPr marL="457200" indent="-457200" algn="l">
                        <a:buFont typeface="+mj-lt"/>
                        <a:buAutoNum type="arabicPeriod"/>
                      </a:pPr>
                      <a:r>
                        <a:rPr lang="en-IN" sz="2400" dirty="0" smtClean="0">
                          <a:latin typeface="Cambria" panose="02040503050406030204" pitchFamily="18" charset="0"/>
                        </a:rPr>
                        <a:t>Accommodation arrangement</a:t>
                      </a:r>
                      <a:r>
                        <a:rPr lang="en-IN" sz="2400" baseline="0" dirty="0" smtClean="0">
                          <a:latin typeface="Cambria" panose="02040503050406030204" pitchFamily="18" charset="0"/>
                        </a:rPr>
                        <a:t> will be made.</a:t>
                      </a:r>
                      <a:endParaRPr lang="en-IN" sz="2400" dirty="0">
                        <a:latin typeface="Cambria" panose="02040503050406030204" pitchFamily="18" charset="0"/>
                      </a:endParaRPr>
                    </a:p>
                  </a:txBody>
                  <a:tcPr/>
                </a:tc>
                <a:extLst>
                  <a:ext uri="{0D108BD9-81ED-4DB2-BD59-A6C34878D82A}">
                    <a16:rowId xmlns="" xmlns:a16="http://schemas.microsoft.com/office/drawing/2014/main" val="519182848"/>
                  </a:ext>
                </a:extLst>
              </a:tr>
              <a:tr h="723235">
                <a:tc>
                  <a:txBody>
                    <a:bodyPr/>
                    <a:lstStyle/>
                    <a:p>
                      <a:pPr algn="ctr"/>
                      <a:r>
                        <a:rPr lang="en-IN" sz="2400" dirty="0" smtClean="0">
                          <a:latin typeface="Cambria" panose="02040503050406030204" pitchFamily="18" charset="0"/>
                        </a:rPr>
                        <a:t>International Organisation such as World Bank etc. </a:t>
                      </a:r>
                      <a:endParaRPr lang="en-IN" sz="2400" dirty="0">
                        <a:latin typeface="Cambria" panose="02040503050406030204" pitchFamily="18" charset="0"/>
                      </a:endParaRPr>
                    </a:p>
                  </a:txBody>
                  <a:tcPr/>
                </a:tc>
                <a:tc>
                  <a:txBody>
                    <a:bodyPr/>
                    <a:lstStyle/>
                    <a:p>
                      <a:pPr marL="457200" indent="-457200" algn="l">
                        <a:buFont typeface="+mj-lt"/>
                        <a:buAutoNum type="arabicPeriod"/>
                      </a:pPr>
                      <a:r>
                        <a:rPr lang="en-IN" sz="2400" dirty="0" smtClean="0">
                          <a:latin typeface="Cambria" panose="02040503050406030204" pitchFamily="18" charset="0"/>
                        </a:rPr>
                        <a:t>Accommodation arrangement for the leader</a:t>
                      </a:r>
                      <a:r>
                        <a:rPr lang="en-IN" sz="2400" baseline="0" dirty="0" smtClean="0">
                          <a:latin typeface="Cambria" panose="02040503050406030204" pitchFamily="18" charset="0"/>
                        </a:rPr>
                        <a:t> of the delegation, will be made and the other delegation members will be facilitated</a:t>
                      </a:r>
                      <a:endParaRPr lang="en-IN" sz="2400" dirty="0">
                        <a:latin typeface="Cambria" panose="02040503050406030204" pitchFamily="18" charset="0"/>
                      </a:endParaRPr>
                    </a:p>
                  </a:txBody>
                  <a:tcPr/>
                </a:tc>
                <a:extLst>
                  <a:ext uri="{0D108BD9-81ED-4DB2-BD59-A6C34878D82A}">
                    <a16:rowId xmlns="" xmlns:a16="http://schemas.microsoft.com/office/drawing/2014/main" val="895045554"/>
                  </a:ext>
                </a:extLst>
              </a:tr>
            </a:tbl>
          </a:graphicData>
        </a:graphic>
      </p:graphicFrame>
    </p:spTree>
    <p:extLst>
      <p:ext uri="{BB962C8B-B14F-4D97-AF65-F5344CB8AC3E}">
        <p14:creationId xmlns:p14="http://schemas.microsoft.com/office/powerpoint/2010/main" val="2380401241"/>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Summit Schedule – 10 January 2017</a:t>
            </a:r>
            <a:endParaRPr lang="en-US" b="1" dirty="0" smtClean="0">
              <a:solidFill>
                <a:schemeClr val="accent2">
                  <a:lumMod val="75000"/>
                </a:schemeClr>
              </a:solidFill>
              <a:latin typeface="Cambria" panose="02040503050406030204" pitchFamily="18" charset="0"/>
            </a:endParaRPr>
          </a:p>
        </p:txBody>
      </p:sp>
      <p:graphicFrame>
        <p:nvGraphicFramePr>
          <p:cNvPr id="5" name="Table 4"/>
          <p:cNvGraphicFramePr>
            <a:graphicFrameLocks noGrp="1"/>
          </p:cNvGraphicFramePr>
          <p:nvPr>
            <p:extLst/>
          </p:nvPr>
        </p:nvGraphicFramePr>
        <p:xfrm>
          <a:off x="433946" y="1380658"/>
          <a:ext cx="11273372" cy="5209311"/>
        </p:xfrm>
        <a:graphic>
          <a:graphicData uri="http://schemas.openxmlformats.org/drawingml/2006/table">
            <a:tbl>
              <a:tblPr firstRow="1" bandRow="1">
                <a:tableStyleId>{7DF18680-E054-41AD-8BC1-D1AEF772440D}</a:tableStyleId>
              </a:tblPr>
              <a:tblGrid>
                <a:gridCol w="1946898">
                  <a:extLst>
                    <a:ext uri="{9D8B030D-6E8A-4147-A177-3AD203B41FA5}">
                      <a16:colId xmlns:a16="http://schemas.microsoft.com/office/drawing/2014/main" xmlns="" val="20000"/>
                    </a:ext>
                  </a:extLst>
                </a:gridCol>
                <a:gridCol w="4030976">
                  <a:extLst>
                    <a:ext uri="{9D8B030D-6E8A-4147-A177-3AD203B41FA5}">
                      <a16:colId xmlns:a16="http://schemas.microsoft.com/office/drawing/2014/main" xmlns="" val="20001"/>
                    </a:ext>
                  </a:extLst>
                </a:gridCol>
                <a:gridCol w="2984795">
                  <a:extLst>
                    <a:ext uri="{9D8B030D-6E8A-4147-A177-3AD203B41FA5}">
                      <a16:colId xmlns:a16="http://schemas.microsoft.com/office/drawing/2014/main" xmlns="" val="20002"/>
                    </a:ext>
                  </a:extLst>
                </a:gridCol>
                <a:gridCol w="2310703"/>
              </a:tblGrid>
              <a:tr h="830641">
                <a:tc>
                  <a:txBody>
                    <a:bodyPr/>
                    <a:lstStyle/>
                    <a:p>
                      <a:pPr algn="ctr"/>
                      <a:r>
                        <a:rPr lang="en-US" sz="2400" dirty="0" smtClean="0">
                          <a:latin typeface="Cambria" panose="02040503050406030204" pitchFamily="18" charset="0"/>
                        </a:rPr>
                        <a:t>Time</a:t>
                      </a:r>
                      <a:endParaRPr lang="en-US" sz="2400" dirty="0">
                        <a:latin typeface="Cambria" panose="02040503050406030204" pitchFamily="18" charset="0"/>
                      </a:endParaRPr>
                    </a:p>
                  </a:txBody>
                  <a:tcPr anchor="ctr"/>
                </a:tc>
                <a:tc>
                  <a:txBody>
                    <a:bodyPr/>
                    <a:lstStyle/>
                    <a:p>
                      <a:pPr algn="ctr"/>
                      <a:r>
                        <a:rPr lang="en-US" sz="2400" dirty="0" smtClean="0">
                          <a:latin typeface="Cambria" panose="02040503050406030204" pitchFamily="18" charset="0"/>
                        </a:rPr>
                        <a:t>Program</a:t>
                      </a:r>
                      <a:r>
                        <a:rPr lang="en-US" sz="2400" baseline="0" dirty="0" smtClean="0">
                          <a:latin typeface="Cambria" panose="02040503050406030204" pitchFamily="18" charset="0"/>
                        </a:rPr>
                        <a:t> Details</a:t>
                      </a:r>
                      <a:endParaRPr lang="en-US" sz="2400" dirty="0">
                        <a:latin typeface="Cambria" panose="02040503050406030204" pitchFamily="18" charset="0"/>
                      </a:endParaRPr>
                    </a:p>
                  </a:txBody>
                  <a:tcPr anchor="ctr"/>
                </a:tc>
                <a:tc>
                  <a:txBody>
                    <a:bodyPr/>
                    <a:lstStyle/>
                    <a:p>
                      <a:pPr algn="ctr"/>
                      <a:r>
                        <a:rPr lang="en-US" sz="2400" dirty="0" smtClean="0">
                          <a:latin typeface="Cambria" panose="02040503050406030204" pitchFamily="18" charset="0"/>
                        </a:rPr>
                        <a:t>Venue</a:t>
                      </a:r>
                      <a:endParaRPr lang="en-US" sz="2400" dirty="0">
                        <a:latin typeface="Cambria" panose="02040503050406030204" pitchFamily="18" charset="0"/>
                      </a:endParaRPr>
                    </a:p>
                  </a:txBody>
                  <a:tcPr anchor="ctr"/>
                </a:tc>
                <a:tc>
                  <a:txBody>
                    <a:bodyPr/>
                    <a:lstStyle/>
                    <a:p>
                      <a:pPr algn="ctr"/>
                      <a:r>
                        <a:rPr lang="en-US" sz="2400" dirty="0" err="1" smtClean="0">
                          <a:latin typeface="Cambria" panose="02040503050406030204" pitchFamily="18" charset="0"/>
                        </a:rPr>
                        <a:t>GoI</a:t>
                      </a:r>
                      <a:r>
                        <a:rPr lang="en-US" sz="2400" dirty="0" smtClean="0">
                          <a:latin typeface="Cambria" panose="02040503050406030204" pitchFamily="18" charset="0"/>
                        </a:rPr>
                        <a:t> Ministers</a:t>
                      </a:r>
                      <a:endParaRPr lang="en-US" sz="2400" dirty="0">
                        <a:latin typeface="Cambria" panose="02040503050406030204" pitchFamily="18" charset="0"/>
                      </a:endParaRPr>
                    </a:p>
                  </a:txBody>
                  <a:tcPr anchor="ctr"/>
                </a:tc>
                <a:extLst>
                  <a:ext uri="{0D108BD9-81ED-4DB2-BD59-A6C34878D82A}">
                    <a16:rowId xmlns:a16="http://schemas.microsoft.com/office/drawing/2014/main" xmlns="" val="10000"/>
                  </a:ext>
                </a:extLst>
              </a:tr>
              <a:tr h="850875">
                <a:tc>
                  <a:txBody>
                    <a:bodyPr/>
                    <a:lstStyle/>
                    <a:p>
                      <a:pPr algn="ctr" fontAlgn="ctr"/>
                      <a:r>
                        <a:rPr lang="en-US" sz="2000" b="0" i="0" u="none" strike="noStrike" dirty="0">
                          <a:solidFill>
                            <a:srgbClr val="000000"/>
                          </a:solidFill>
                          <a:effectLst/>
                          <a:latin typeface="Cambria" panose="02040503050406030204" pitchFamily="18" charset="0"/>
                        </a:rPr>
                        <a:t>0900 - </a:t>
                      </a:r>
                      <a:r>
                        <a:rPr lang="en-US" sz="2000" b="0" i="0" u="none" strike="noStrike" dirty="0" smtClean="0">
                          <a:solidFill>
                            <a:srgbClr val="000000"/>
                          </a:solidFill>
                          <a:effectLst/>
                          <a:latin typeface="Cambria" panose="02040503050406030204" pitchFamily="18" charset="0"/>
                        </a:rPr>
                        <a:t>1230</a:t>
                      </a:r>
                      <a:endParaRPr lang="en-US" sz="20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Nobel </a:t>
                      </a:r>
                      <a:r>
                        <a:rPr lang="en-US" sz="2000" b="0" i="0" u="none" strike="noStrike" dirty="0" smtClean="0">
                          <a:solidFill>
                            <a:srgbClr val="000000"/>
                          </a:solidFill>
                          <a:effectLst/>
                          <a:latin typeface="Cambria" panose="02040503050406030204" pitchFamily="18" charset="0"/>
                        </a:rPr>
                        <a:t>Dialogue</a:t>
                      </a:r>
                      <a:r>
                        <a:rPr lang="en-US" sz="2000" b="0" i="0" u="none" strike="noStrike" dirty="0">
                          <a:solidFill>
                            <a:srgbClr val="000000"/>
                          </a:solidFill>
                          <a:effectLst/>
                          <a:latin typeface="Cambria" panose="02040503050406030204" pitchFamily="18" charset="0"/>
                        </a:rPr>
                        <a:t/>
                      </a:r>
                      <a:br>
                        <a:rPr lang="en-US" sz="2000" b="0" i="0" u="none" strike="noStrike" dirty="0">
                          <a:solidFill>
                            <a:srgbClr val="000000"/>
                          </a:solidFill>
                          <a:effectLst/>
                          <a:latin typeface="Cambria" panose="02040503050406030204" pitchFamily="18" charset="0"/>
                        </a:rPr>
                      </a:br>
                      <a:r>
                        <a:rPr lang="en-US" sz="2000" b="0" i="0" u="none" strike="noStrike" dirty="0">
                          <a:solidFill>
                            <a:srgbClr val="000000"/>
                          </a:solidFill>
                          <a:effectLst/>
                          <a:latin typeface="Cambria" panose="02040503050406030204" pitchFamily="18" charset="0"/>
                        </a:rPr>
                        <a:t>(2 consecutive sessions)</a:t>
                      </a:r>
                    </a:p>
                  </a:txBody>
                  <a:tcPr marL="85725" marR="9525" marT="9525" marB="0" anchor="ctr"/>
                </a:tc>
                <a:tc>
                  <a:txBody>
                    <a:bodyPr/>
                    <a:lstStyle/>
                    <a:p>
                      <a:pPr algn="l" rtl="0" fontAlgn="ctr"/>
                      <a:endParaRPr lang="en-US" sz="2000" b="0" i="0" u="none" strike="noStrike" dirty="0" smtClean="0">
                        <a:solidFill>
                          <a:srgbClr val="000000"/>
                        </a:solidFill>
                        <a:effectLst/>
                        <a:latin typeface="Cambria" panose="02040503050406030204" pitchFamily="18" charset="0"/>
                      </a:endParaRPr>
                    </a:p>
                    <a:p>
                      <a:pPr algn="l" rtl="0" fontAlgn="ctr"/>
                      <a:r>
                        <a:rPr lang="en-US" sz="2000" b="0" i="0" u="none" strike="noStrike" dirty="0" smtClean="0">
                          <a:solidFill>
                            <a:srgbClr val="000000"/>
                          </a:solidFill>
                          <a:effectLst/>
                          <a:latin typeface="Cambria" panose="02040503050406030204" pitchFamily="18" charset="0"/>
                        </a:rPr>
                        <a:t>SR-4 </a:t>
                      </a:r>
                      <a:r>
                        <a:rPr lang="en-US" sz="2000" b="0" i="0" u="none" strike="noStrike" dirty="0">
                          <a:solidFill>
                            <a:srgbClr val="000000"/>
                          </a:solidFill>
                          <a:effectLst/>
                          <a:latin typeface="Cambria" panose="02040503050406030204" pitchFamily="18" charset="0"/>
                        </a:rPr>
                        <a:t/>
                      </a:r>
                      <a:br>
                        <a:rPr lang="en-US" sz="2000" b="0" i="0" u="none" strike="noStrike" dirty="0">
                          <a:solidFill>
                            <a:srgbClr val="000000"/>
                          </a:solidFill>
                          <a:effectLst/>
                          <a:latin typeface="Cambria" panose="02040503050406030204" pitchFamily="18" charset="0"/>
                        </a:rPr>
                      </a:br>
                      <a:endParaRPr lang="en-US" sz="2000" b="0" i="0" u="none" strike="noStrike" dirty="0">
                        <a:solidFill>
                          <a:srgbClr val="000000"/>
                        </a:solidFill>
                        <a:effectLst/>
                        <a:latin typeface="Cambria" panose="02040503050406030204" pitchFamily="18" charset="0"/>
                      </a:endParaRPr>
                    </a:p>
                  </a:txBody>
                  <a:tcPr marL="9525" marR="9525" marT="9525" marB="0" anchor="ctr"/>
                </a:tc>
                <a:tc>
                  <a:txBody>
                    <a:bodyPr/>
                    <a:lstStyle/>
                    <a:p>
                      <a:pPr marL="57150" indent="-57150" algn="l" rtl="0" fontAlgn="ctr"/>
                      <a:r>
                        <a:rPr lang="en-US" sz="2000" b="0" i="0" u="none" strike="noStrike" dirty="0" smtClean="0">
                          <a:solidFill>
                            <a:srgbClr val="000000"/>
                          </a:solidFill>
                          <a:effectLst/>
                          <a:latin typeface="Cambria" panose="02040503050406030204" pitchFamily="18" charset="0"/>
                        </a:rPr>
                        <a:t> Dr  </a:t>
                      </a:r>
                      <a:r>
                        <a:rPr lang="en-US" sz="2000" b="0" i="0" u="none" strike="noStrike" dirty="0" err="1" smtClean="0">
                          <a:solidFill>
                            <a:srgbClr val="000000"/>
                          </a:solidFill>
                          <a:effectLst/>
                          <a:latin typeface="Cambria" panose="02040503050406030204" pitchFamily="18" charset="0"/>
                        </a:rPr>
                        <a:t>Harshvardhan</a:t>
                      </a:r>
                      <a:r>
                        <a:rPr lang="en-US" sz="2000" b="0" i="0" u="none" strike="noStrike" dirty="0">
                          <a:solidFill>
                            <a:srgbClr val="000000"/>
                          </a:solidFill>
                          <a:effectLst/>
                          <a:latin typeface="Cambria" panose="02040503050406030204" pitchFamily="18" charset="0"/>
                        </a:rPr>
                        <a:t>, </a:t>
                      </a:r>
                      <a:br>
                        <a:rPr lang="en-US" sz="2000" b="0" i="0" u="none" strike="noStrike" dirty="0">
                          <a:solidFill>
                            <a:srgbClr val="000000"/>
                          </a:solidFill>
                          <a:effectLst/>
                          <a:latin typeface="Cambria" panose="02040503050406030204" pitchFamily="18" charset="0"/>
                        </a:rPr>
                      </a:br>
                      <a:r>
                        <a:rPr lang="en-US" sz="2000" b="0" i="0" u="none" strike="noStrike" dirty="0" smtClean="0">
                          <a:solidFill>
                            <a:srgbClr val="000000"/>
                          </a:solidFill>
                          <a:effectLst/>
                          <a:latin typeface="Cambria" panose="02040503050406030204" pitchFamily="18" charset="0"/>
                        </a:rPr>
                        <a:t>Hon’ble Minister</a:t>
                      </a:r>
                      <a:r>
                        <a:rPr lang="en-US" sz="2000" b="0" i="0" u="none" strike="noStrike" dirty="0">
                          <a:solidFill>
                            <a:srgbClr val="000000"/>
                          </a:solidFill>
                          <a:effectLst/>
                          <a:latin typeface="Cambria" panose="02040503050406030204" pitchFamily="18" charset="0"/>
                        </a:rPr>
                        <a:t>, </a:t>
                      </a:r>
                      <a:r>
                        <a:rPr lang="en-US" sz="2000" b="0" i="0" u="none" strike="noStrike" dirty="0" smtClean="0">
                          <a:solidFill>
                            <a:srgbClr val="000000"/>
                          </a:solidFill>
                          <a:effectLst/>
                          <a:latin typeface="Cambria" panose="02040503050406030204" pitchFamily="18" charset="0"/>
                        </a:rPr>
                        <a:t>    S&amp;T</a:t>
                      </a:r>
                      <a:endParaRPr lang="en-US" sz="2000" b="0" i="0" u="none" strike="noStrike" dirty="0">
                        <a:solidFill>
                          <a:srgbClr val="0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xmlns="" val="10001"/>
                  </a:ext>
                </a:extLst>
              </a:tr>
              <a:tr h="850875">
                <a:tc>
                  <a:txBody>
                    <a:bodyPr/>
                    <a:lstStyle/>
                    <a:p>
                      <a:pPr algn="ctr" rtl="0" fontAlgn="ctr"/>
                      <a:r>
                        <a:rPr lang="en-US" sz="2000" b="0" i="0" u="none" strike="noStrike" dirty="0">
                          <a:solidFill>
                            <a:srgbClr val="000000"/>
                          </a:solidFill>
                          <a:effectLst/>
                          <a:latin typeface="Cambria" panose="02040503050406030204" pitchFamily="18" charset="0"/>
                        </a:rPr>
                        <a:t>1530 – 1800 </a:t>
                      </a:r>
                    </a:p>
                  </a:txBody>
                  <a:tcPr marL="95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Inauguration of VGGS'17 by Hon’ble PM</a:t>
                      </a:r>
                    </a:p>
                  </a:txBody>
                  <a:tcPr marL="85725" marR="9525" marT="9525" marB="0" anchor="ctr"/>
                </a:tc>
                <a:tc>
                  <a:txBody>
                    <a:bodyPr/>
                    <a:lstStyle/>
                    <a:p>
                      <a:pPr algn="l" rtl="0" fontAlgn="ctr"/>
                      <a:endParaRPr lang="en-US" sz="2000" b="0" i="0" u="none" strike="noStrike" dirty="0" smtClean="0">
                        <a:solidFill>
                          <a:srgbClr val="000000"/>
                        </a:solidFill>
                        <a:effectLst/>
                        <a:latin typeface="Cambria" panose="02040503050406030204" pitchFamily="18" charset="0"/>
                      </a:endParaRPr>
                    </a:p>
                    <a:p>
                      <a:pPr algn="l" rtl="0" fontAlgn="ctr"/>
                      <a:r>
                        <a:rPr lang="en-US" sz="2000" b="0" i="0" u="none" strike="noStrike" dirty="0" smtClean="0">
                          <a:solidFill>
                            <a:srgbClr val="000000"/>
                          </a:solidFill>
                          <a:effectLst/>
                          <a:latin typeface="Cambria" panose="02040503050406030204" pitchFamily="18" charset="0"/>
                        </a:rPr>
                        <a:t>Main </a:t>
                      </a:r>
                      <a:r>
                        <a:rPr lang="en-US" sz="2000" b="0" i="0" u="none" strike="noStrike" dirty="0">
                          <a:solidFill>
                            <a:srgbClr val="000000"/>
                          </a:solidFill>
                          <a:effectLst/>
                          <a:latin typeface="Cambria" panose="02040503050406030204" pitchFamily="18" charset="0"/>
                        </a:rPr>
                        <a:t>Convention Hall</a:t>
                      </a:r>
                      <a:br>
                        <a:rPr lang="en-US" sz="2000" b="0" i="0" u="none" strike="noStrike" dirty="0">
                          <a:solidFill>
                            <a:srgbClr val="000000"/>
                          </a:solidFill>
                          <a:effectLst/>
                          <a:latin typeface="Cambria" panose="02040503050406030204" pitchFamily="18" charset="0"/>
                        </a:rPr>
                      </a:br>
                      <a:endParaRPr lang="en-US" sz="20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Shri </a:t>
                      </a:r>
                      <a:r>
                        <a:rPr lang="en-US" sz="2000" b="0" i="0" u="none" strike="noStrike" dirty="0" err="1">
                          <a:solidFill>
                            <a:srgbClr val="000000"/>
                          </a:solidFill>
                          <a:effectLst/>
                          <a:latin typeface="Cambria" panose="02040503050406030204" pitchFamily="18" charset="0"/>
                        </a:rPr>
                        <a:t>Arun</a:t>
                      </a:r>
                      <a:r>
                        <a:rPr lang="en-US" sz="2000" b="0" i="0" u="none" strike="noStrike" dirty="0">
                          <a:solidFill>
                            <a:srgbClr val="000000"/>
                          </a:solidFill>
                          <a:effectLst/>
                          <a:latin typeface="Cambria" panose="02040503050406030204" pitchFamily="18" charset="0"/>
                        </a:rPr>
                        <a:t> </a:t>
                      </a:r>
                      <a:r>
                        <a:rPr lang="en-US" sz="2000" b="0" i="0" u="none" strike="noStrike" dirty="0" err="1">
                          <a:solidFill>
                            <a:srgbClr val="000000"/>
                          </a:solidFill>
                          <a:effectLst/>
                          <a:latin typeface="Cambria" panose="02040503050406030204" pitchFamily="18" charset="0"/>
                        </a:rPr>
                        <a:t>Jaitley</a:t>
                      </a:r>
                      <a:r>
                        <a:rPr lang="en-US" sz="2000" b="0" i="0" u="none" strike="noStrike" dirty="0">
                          <a:solidFill>
                            <a:srgbClr val="000000"/>
                          </a:solidFill>
                          <a:effectLst/>
                          <a:latin typeface="Cambria" panose="02040503050406030204" pitchFamily="18" charset="0"/>
                        </a:rPr>
                        <a:t>, </a:t>
                      </a:r>
                      <a:br>
                        <a:rPr lang="en-US" sz="2000" b="0" i="0" u="none" strike="noStrike" dirty="0">
                          <a:solidFill>
                            <a:srgbClr val="000000"/>
                          </a:solidFill>
                          <a:effectLst/>
                          <a:latin typeface="Cambria" panose="02040503050406030204" pitchFamily="18" charset="0"/>
                        </a:rPr>
                      </a:br>
                      <a:r>
                        <a:rPr lang="en-US" sz="2000" b="0" i="0" u="none" strike="noStrike" dirty="0" smtClean="0">
                          <a:solidFill>
                            <a:srgbClr val="000000"/>
                          </a:solidFill>
                          <a:effectLst/>
                          <a:latin typeface="Cambria" panose="02040503050406030204" pitchFamily="18" charset="0"/>
                        </a:rPr>
                        <a:t>Hon’ble Minister, Finance</a:t>
                      </a:r>
                      <a:endParaRPr lang="en-US" sz="2000" b="0" i="0" u="none" strike="noStrike" dirty="0">
                        <a:solidFill>
                          <a:srgbClr val="000000"/>
                        </a:solidFill>
                        <a:effectLst/>
                        <a:latin typeface="Cambria" panose="02040503050406030204" pitchFamily="18" charset="0"/>
                      </a:endParaRPr>
                    </a:p>
                  </a:txBody>
                  <a:tcPr marL="85725" marR="9525" marT="9525" marB="0" anchor="ctr"/>
                </a:tc>
                <a:extLst>
                  <a:ext uri="{0D108BD9-81ED-4DB2-BD59-A6C34878D82A}">
                    <a16:rowId xmlns:a16="http://schemas.microsoft.com/office/drawing/2014/main" xmlns="" val="10006"/>
                  </a:ext>
                </a:extLst>
              </a:tr>
              <a:tr h="850875">
                <a:tc rowSpan="2">
                  <a:txBody>
                    <a:bodyPr/>
                    <a:lstStyle/>
                    <a:p>
                      <a:pPr algn="ctr" rtl="0" fontAlgn="ctr"/>
                      <a:r>
                        <a:rPr lang="en-US" sz="2000" b="0" i="0" u="none" strike="noStrike" dirty="0" smtClean="0">
                          <a:solidFill>
                            <a:srgbClr val="000000"/>
                          </a:solidFill>
                          <a:effectLst/>
                          <a:latin typeface="Cambria" panose="02040503050406030204" pitchFamily="18" charset="0"/>
                        </a:rPr>
                        <a:t>1830 </a:t>
                      </a:r>
                      <a:r>
                        <a:rPr lang="en-US" sz="2000" b="0" i="0" u="none" strike="noStrike" dirty="0">
                          <a:solidFill>
                            <a:srgbClr val="000000"/>
                          </a:solidFill>
                          <a:effectLst/>
                          <a:latin typeface="Cambria" panose="02040503050406030204" pitchFamily="18" charset="0"/>
                        </a:rPr>
                        <a:t>– </a:t>
                      </a:r>
                      <a:r>
                        <a:rPr lang="en-US" sz="2000" b="0" i="0" u="none" strike="noStrike" dirty="0" smtClean="0">
                          <a:solidFill>
                            <a:srgbClr val="000000"/>
                          </a:solidFill>
                          <a:effectLst/>
                          <a:latin typeface="Cambria" panose="02040503050406030204" pitchFamily="18" charset="0"/>
                        </a:rPr>
                        <a:t>2000 </a:t>
                      </a:r>
                      <a:endParaRPr lang="en-US" sz="20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rtl="0" fontAlgn="ctr"/>
                      <a:r>
                        <a:rPr lang="en-US" sz="2000" b="0" i="0" u="none" strike="noStrike">
                          <a:solidFill>
                            <a:srgbClr val="000000"/>
                          </a:solidFill>
                          <a:effectLst/>
                          <a:latin typeface="Cambria" panose="02040503050406030204" pitchFamily="18" charset="0"/>
                        </a:rPr>
                        <a:t>Global CEO Roundtable Chaired by Hon'ble PM with select 50 top CEOs</a:t>
                      </a:r>
                    </a:p>
                  </a:txBody>
                  <a:tcPr marL="85725" marR="9525" marT="9525" marB="0" anchor="ctr"/>
                </a:tc>
                <a:tc>
                  <a:txBody>
                    <a:bodyPr/>
                    <a:lstStyle/>
                    <a:p>
                      <a:pPr algn="l" rtl="0" fontAlgn="ctr"/>
                      <a:r>
                        <a:rPr lang="en-US" sz="2000" b="0" i="0" u="none" strike="noStrike">
                          <a:solidFill>
                            <a:srgbClr val="000000"/>
                          </a:solidFill>
                          <a:effectLst/>
                          <a:latin typeface="Cambria" panose="02040503050406030204" pitchFamily="18" charset="0"/>
                        </a:rPr>
                        <a:t>Gold Longue (VIP)</a:t>
                      </a:r>
                    </a:p>
                  </a:txBody>
                  <a:tcPr marL="857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Shri Arun </a:t>
                      </a:r>
                      <a:r>
                        <a:rPr lang="en-US" sz="2000" b="0" i="0" u="none" strike="noStrike" dirty="0" err="1">
                          <a:solidFill>
                            <a:srgbClr val="000000"/>
                          </a:solidFill>
                          <a:effectLst/>
                          <a:latin typeface="Cambria" panose="02040503050406030204" pitchFamily="18" charset="0"/>
                        </a:rPr>
                        <a:t>Jaitley</a:t>
                      </a:r>
                      <a:r>
                        <a:rPr lang="en-US" sz="2000" b="0" i="0" u="none" strike="noStrike" dirty="0">
                          <a:solidFill>
                            <a:srgbClr val="000000"/>
                          </a:solidFill>
                          <a:effectLst/>
                          <a:latin typeface="Cambria" panose="02040503050406030204" pitchFamily="18" charset="0"/>
                        </a:rPr>
                        <a:t>, </a:t>
                      </a:r>
                      <a:br>
                        <a:rPr lang="en-US" sz="2000" b="0" i="0" u="none" strike="noStrike" dirty="0">
                          <a:solidFill>
                            <a:srgbClr val="000000"/>
                          </a:solidFill>
                          <a:effectLst/>
                          <a:latin typeface="Cambria" panose="02040503050406030204" pitchFamily="18" charset="0"/>
                        </a:rPr>
                      </a:br>
                      <a:r>
                        <a:rPr lang="en-US" sz="2000" b="0" i="0" u="none" strike="noStrike" dirty="0" smtClean="0">
                          <a:solidFill>
                            <a:srgbClr val="000000"/>
                          </a:solidFill>
                          <a:effectLst/>
                          <a:latin typeface="Cambria" panose="02040503050406030204" pitchFamily="18" charset="0"/>
                        </a:rPr>
                        <a:t>Hon’ble Minister, Finance </a:t>
                      </a:r>
                      <a:endParaRPr lang="en-US" sz="2000" b="0" i="0" u="none" strike="noStrike" dirty="0">
                        <a:solidFill>
                          <a:srgbClr val="000000"/>
                        </a:solidFill>
                        <a:effectLst/>
                        <a:latin typeface="Cambria" panose="02040503050406030204" pitchFamily="18" charset="0"/>
                      </a:endParaRPr>
                    </a:p>
                  </a:txBody>
                  <a:tcPr marL="85725" marR="9525" marT="9525" marB="0" anchor="ctr"/>
                </a:tc>
              </a:tr>
              <a:tr h="645230">
                <a:tc vMerge="1">
                  <a:txBody>
                    <a:bodyPr/>
                    <a:lstStyle/>
                    <a:p>
                      <a:endParaRPr lang="en-US"/>
                    </a:p>
                  </a:txBody>
                  <a:tcPr/>
                </a:tc>
                <a:tc>
                  <a:txBody>
                    <a:bodyPr/>
                    <a:lstStyle/>
                    <a:p>
                      <a:pPr algn="l" rtl="0" fontAlgn="ctr"/>
                      <a:r>
                        <a:rPr lang="en-US" sz="2000" b="0" i="0" u="none" strike="noStrike">
                          <a:solidFill>
                            <a:srgbClr val="000000"/>
                          </a:solidFill>
                          <a:effectLst/>
                          <a:latin typeface="Cambria" panose="02040503050406030204" pitchFamily="18" charset="0"/>
                        </a:rPr>
                        <a:t>Reception for Dinner Invitees</a:t>
                      </a:r>
                    </a:p>
                  </a:txBody>
                  <a:tcPr marL="85725" marR="9525" marT="9525" marB="0" anchor="ctr"/>
                </a:tc>
                <a:tc>
                  <a:txBody>
                    <a:bodyPr/>
                    <a:lstStyle/>
                    <a:p>
                      <a:pPr algn="l" rtl="0" fontAlgn="ctr"/>
                      <a:r>
                        <a:rPr lang="en-US" sz="2000" b="0" i="0" u="none" strike="noStrike">
                          <a:solidFill>
                            <a:srgbClr val="000000"/>
                          </a:solidFill>
                          <a:effectLst/>
                          <a:latin typeface="Cambria" panose="02040503050406030204" pitchFamily="18" charset="0"/>
                        </a:rPr>
                        <a:t>Amphitheatre</a:t>
                      </a:r>
                      <a:br>
                        <a:rPr lang="en-US" sz="2000" b="0" i="0" u="none" strike="noStrike">
                          <a:solidFill>
                            <a:srgbClr val="000000"/>
                          </a:solidFill>
                          <a:effectLst/>
                          <a:latin typeface="Cambria" panose="02040503050406030204" pitchFamily="18" charset="0"/>
                        </a:rPr>
                      </a:br>
                      <a:endParaRPr lang="en-US" sz="2000" b="0" i="0" u="none" strike="noStrike">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 </a:t>
                      </a:r>
                    </a:p>
                  </a:txBody>
                  <a:tcPr marL="85725" marR="9525" marT="9525" marB="0" anchor="ctr"/>
                </a:tc>
              </a:tr>
              <a:tr h="961665">
                <a:tc>
                  <a:txBody>
                    <a:bodyPr/>
                    <a:lstStyle/>
                    <a:p>
                      <a:pPr algn="ctr" rtl="0" fontAlgn="ctr"/>
                      <a:r>
                        <a:rPr lang="en-US" sz="2000" b="0" i="0" u="none" strike="noStrike" dirty="0" smtClean="0">
                          <a:solidFill>
                            <a:srgbClr val="000000"/>
                          </a:solidFill>
                          <a:effectLst/>
                          <a:latin typeface="Cambria" panose="02040503050406030204" pitchFamily="18" charset="0"/>
                        </a:rPr>
                        <a:t>2000 </a:t>
                      </a:r>
                      <a:r>
                        <a:rPr lang="en-US" sz="2000" b="0" i="0" u="none" strike="noStrike" dirty="0">
                          <a:solidFill>
                            <a:srgbClr val="000000"/>
                          </a:solidFill>
                          <a:effectLst/>
                          <a:latin typeface="Cambria" panose="02040503050406030204" pitchFamily="18" charset="0"/>
                        </a:rPr>
                        <a:t>onwards</a:t>
                      </a:r>
                    </a:p>
                  </a:txBody>
                  <a:tcPr marL="9525" marR="9525" marT="9525" marB="0" anchor="ctr"/>
                </a:tc>
                <a:tc>
                  <a:txBody>
                    <a:bodyPr/>
                    <a:lstStyle/>
                    <a:p>
                      <a:pPr algn="l" rtl="0" fontAlgn="ctr"/>
                      <a:r>
                        <a:rPr lang="en-US" sz="2000" b="0" i="0" u="none" strike="noStrike">
                          <a:solidFill>
                            <a:srgbClr val="000000"/>
                          </a:solidFill>
                          <a:effectLst/>
                          <a:latin typeface="Cambria" panose="02040503050406030204" pitchFamily="18" charset="0"/>
                        </a:rPr>
                        <a:t>Dinner hosted by Hon’ble CM for Hon’ble PM, VVIP dignitaries &amp; Global CEOs </a:t>
                      </a:r>
                    </a:p>
                  </a:txBody>
                  <a:tcPr marL="85725" marR="9525" marT="9525" marB="0" anchor="ctr"/>
                </a:tc>
                <a:tc>
                  <a:txBody>
                    <a:bodyPr/>
                    <a:lstStyle/>
                    <a:p>
                      <a:pPr algn="l" rtl="0" fontAlgn="ctr"/>
                      <a:r>
                        <a:rPr lang="en-US" sz="2000" b="0" i="0" u="none" strike="noStrike">
                          <a:solidFill>
                            <a:srgbClr val="000000"/>
                          </a:solidFill>
                          <a:effectLst/>
                          <a:latin typeface="Cambria" panose="02040503050406030204" pitchFamily="18" charset="0"/>
                        </a:rPr>
                        <a:t>MMCC Terrace</a:t>
                      </a:r>
                    </a:p>
                  </a:txBody>
                  <a:tcPr marL="85725" marR="9525" marT="9525" marB="0" anchor="ctr"/>
                </a:tc>
                <a:tc>
                  <a:txBody>
                    <a:bodyPr/>
                    <a:lstStyle/>
                    <a:p>
                      <a:pPr algn="l" rtl="0" fontAlgn="ctr"/>
                      <a:r>
                        <a:rPr lang="en-US" sz="2000" b="0" i="0" u="none" strike="noStrike" dirty="0">
                          <a:solidFill>
                            <a:srgbClr val="000000"/>
                          </a:solidFill>
                          <a:effectLst/>
                          <a:latin typeface="Cambria" panose="02040503050406030204" pitchFamily="18" charset="0"/>
                        </a:rPr>
                        <a:t> </a:t>
                      </a:r>
                    </a:p>
                  </a:txBody>
                  <a:tcPr marL="85725" marR="9525" marT="9525" marB="0" anchor="ctr"/>
                </a:tc>
              </a:tr>
            </a:tbl>
          </a:graphicData>
        </a:graphic>
      </p:graphicFrame>
    </p:spTree>
    <p:extLst>
      <p:ext uri="{BB962C8B-B14F-4D97-AF65-F5344CB8AC3E}">
        <p14:creationId xmlns:p14="http://schemas.microsoft.com/office/powerpoint/2010/main" val="3759401557"/>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74592" y="204558"/>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Accommodation arrangement status – Partner Countries/Official Delegation</a:t>
            </a:r>
            <a:endParaRPr lang="en-US" sz="3200" b="1" dirty="0">
              <a:solidFill>
                <a:schemeClr val="accent2">
                  <a:lumMod val="75000"/>
                </a:schemeClr>
              </a:solidFill>
              <a:latin typeface="Cambria" panose="020405030504060302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354379312"/>
              </p:ext>
            </p:extLst>
          </p:nvPr>
        </p:nvGraphicFramePr>
        <p:xfrm>
          <a:off x="720435" y="1662555"/>
          <a:ext cx="9976595" cy="4946068"/>
        </p:xfrm>
        <a:graphic>
          <a:graphicData uri="http://schemas.openxmlformats.org/drawingml/2006/table">
            <a:tbl>
              <a:tblPr firstRow="1">
                <a:tableStyleId>{5C22544A-7EE6-4342-B048-85BDC9FD1C3A}</a:tableStyleId>
              </a:tblPr>
              <a:tblGrid>
                <a:gridCol w="1806411">
                  <a:extLst>
                    <a:ext uri="{9D8B030D-6E8A-4147-A177-3AD203B41FA5}">
                      <a16:colId xmlns="" xmlns:a16="http://schemas.microsoft.com/office/drawing/2014/main" val="1695685587"/>
                    </a:ext>
                  </a:extLst>
                </a:gridCol>
                <a:gridCol w="3778121">
                  <a:extLst>
                    <a:ext uri="{9D8B030D-6E8A-4147-A177-3AD203B41FA5}">
                      <a16:colId xmlns="" xmlns:a16="http://schemas.microsoft.com/office/drawing/2014/main" val="61384709"/>
                    </a:ext>
                  </a:extLst>
                </a:gridCol>
                <a:gridCol w="4392063">
                  <a:extLst>
                    <a:ext uri="{9D8B030D-6E8A-4147-A177-3AD203B41FA5}">
                      <a16:colId xmlns="" xmlns:a16="http://schemas.microsoft.com/office/drawing/2014/main" val="474694521"/>
                    </a:ext>
                  </a:extLst>
                </a:gridCol>
              </a:tblGrid>
              <a:tr h="1028093">
                <a:tc>
                  <a:txBody>
                    <a:bodyPr/>
                    <a:lstStyle/>
                    <a:p>
                      <a:pPr algn="ctr" fontAlgn="ctr"/>
                      <a:r>
                        <a:rPr lang="en-IN" sz="2400" u="none" strike="noStrike" dirty="0">
                          <a:effectLst/>
                          <a:latin typeface="Cambria" panose="02040503050406030204" pitchFamily="18" charset="0"/>
                        </a:rPr>
                        <a:t>Sr. No. </a:t>
                      </a:r>
                      <a:endParaRPr lang="en-IN" sz="2400" b="1"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IN" sz="2400" u="none" strike="noStrike" dirty="0" smtClean="0">
                          <a:effectLst/>
                          <a:latin typeface="Cambria" panose="02040503050406030204" pitchFamily="18" charset="0"/>
                        </a:rPr>
                        <a:t>Country</a:t>
                      </a:r>
                      <a:endParaRPr lang="en-IN" sz="2400" b="1"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IN" sz="2400" u="none" strike="noStrike">
                          <a:effectLst/>
                          <a:latin typeface="Cambria" panose="02040503050406030204" pitchFamily="18" charset="0"/>
                        </a:rPr>
                        <a:t>Name of Hotel </a:t>
                      </a:r>
                      <a:endParaRPr lang="en-IN" sz="2400" b="1"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1177642517"/>
                  </a:ext>
                </a:extLst>
              </a:tr>
              <a:tr h="483082">
                <a:tc>
                  <a:txBody>
                    <a:bodyPr/>
                    <a:lstStyle/>
                    <a:p>
                      <a:pPr algn="ctr" fontAlgn="ctr"/>
                      <a:r>
                        <a:rPr lang="en-IN" sz="2400" u="none" strike="noStrike">
                          <a:effectLst/>
                          <a:latin typeface="Cambria" panose="02040503050406030204" pitchFamily="18" charset="0"/>
                        </a:rPr>
                        <a:t>1</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Australia</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Courtyard Marriott</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3967711825"/>
                  </a:ext>
                </a:extLst>
              </a:tr>
              <a:tr h="575433">
                <a:tc>
                  <a:txBody>
                    <a:bodyPr/>
                    <a:lstStyle/>
                    <a:p>
                      <a:pPr algn="ctr" fontAlgn="ctr"/>
                      <a:r>
                        <a:rPr lang="en-IN" sz="2400" u="none" strike="noStrike">
                          <a:effectLst/>
                          <a:latin typeface="Cambria" panose="02040503050406030204" pitchFamily="18" charset="0"/>
                        </a:rPr>
                        <a:t>2</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Canada</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Hyatt (Vastrapur)</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4102015461"/>
                  </a:ext>
                </a:extLst>
              </a:tr>
              <a:tr h="575433">
                <a:tc>
                  <a:txBody>
                    <a:bodyPr/>
                    <a:lstStyle/>
                    <a:p>
                      <a:pPr algn="ctr" fontAlgn="ctr"/>
                      <a:r>
                        <a:rPr lang="en-IN" sz="2400" u="none" strike="noStrike">
                          <a:effectLst/>
                          <a:latin typeface="Cambria" panose="02040503050406030204" pitchFamily="18" charset="0"/>
                        </a:rPr>
                        <a:t>3</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Denmark</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Crowne Plaza</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2274406104"/>
                  </a:ext>
                </a:extLst>
              </a:tr>
              <a:tr h="575433">
                <a:tc>
                  <a:txBody>
                    <a:bodyPr/>
                    <a:lstStyle/>
                    <a:p>
                      <a:pPr algn="ctr" fontAlgn="ctr"/>
                      <a:r>
                        <a:rPr lang="en-IN" sz="2400" u="none" strike="noStrike">
                          <a:effectLst/>
                          <a:latin typeface="Cambria" panose="02040503050406030204" pitchFamily="18" charset="0"/>
                        </a:rPr>
                        <a:t>4</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France</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The Accor Novotel</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3695589083"/>
                  </a:ext>
                </a:extLst>
              </a:tr>
              <a:tr h="1708594">
                <a:tc>
                  <a:txBody>
                    <a:bodyPr/>
                    <a:lstStyle/>
                    <a:p>
                      <a:pPr algn="ctr" fontAlgn="ctr"/>
                      <a:r>
                        <a:rPr lang="en-IN" sz="2400" u="none" strike="noStrike">
                          <a:effectLst/>
                          <a:latin typeface="Cambria" panose="02040503050406030204" pitchFamily="18" charset="0"/>
                        </a:rPr>
                        <a:t>5</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Japan</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Courtyard Marriott</a:t>
                      </a:r>
                      <a:endParaRPr lang="en-IN" sz="2400" b="0" i="0" u="none" strike="noStrike" dirty="0">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1945206061"/>
                  </a:ext>
                </a:extLst>
              </a:tr>
            </a:tbl>
          </a:graphicData>
        </a:graphic>
      </p:graphicFrame>
    </p:spTree>
    <p:extLst>
      <p:ext uri="{BB962C8B-B14F-4D97-AF65-F5344CB8AC3E}">
        <p14:creationId xmlns:p14="http://schemas.microsoft.com/office/powerpoint/2010/main" val="3830483574"/>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74592" y="204558"/>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Accommodation arrangement status – Partner Countries/Official Delegation</a:t>
            </a:r>
            <a:endParaRPr lang="en-US" sz="3200" b="1" dirty="0">
              <a:solidFill>
                <a:schemeClr val="accent2">
                  <a:lumMod val="75000"/>
                </a:schemeClr>
              </a:solidFill>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46609688"/>
              </p:ext>
            </p:extLst>
          </p:nvPr>
        </p:nvGraphicFramePr>
        <p:xfrm>
          <a:off x="720436" y="1510148"/>
          <a:ext cx="10557165" cy="4854170"/>
        </p:xfrm>
        <a:graphic>
          <a:graphicData uri="http://schemas.openxmlformats.org/drawingml/2006/table">
            <a:tbl>
              <a:tblPr firstRow="1">
                <a:tableStyleId>{5C22544A-7EE6-4342-B048-85BDC9FD1C3A}</a:tableStyleId>
              </a:tblPr>
              <a:tblGrid>
                <a:gridCol w="1911531">
                  <a:extLst>
                    <a:ext uri="{9D8B030D-6E8A-4147-A177-3AD203B41FA5}">
                      <a16:colId xmlns="" xmlns:a16="http://schemas.microsoft.com/office/drawing/2014/main" val="1695685587"/>
                    </a:ext>
                  </a:extLst>
                </a:gridCol>
                <a:gridCol w="3889401">
                  <a:extLst>
                    <a:ext uri="{9D8B030D-6E8A-4147-A177-3AD203B41FA5}">
                      <a16:colId xmlns="" xmlns:a16="http://schemas.microsoft.com/office/drawing/2014/main" val="61384709"/>
                    </a:ext>
                  </a:extLst>
                </a:gridCol>
                <a:gridCol w="4756233">
                  <a:extLst>
                    <a:ext uri="{9D8B030D-6E8A-4147-A177-3AD203B41FA5}">
                      <a16:colId xmlns="" xmlns:a16="http://schemas.microsoft.com/office/drawing/2014/main" val="474694521"/>
                    </a:ext>
                  </a:extLst>
                </a:gridCol>
              </a:tblGrid>
              <a:tr h="1149922">
                <a:tc>
                  <a:txBody>
                    <a:bodyPr/>
                    <a:lstStyle/>
                    <a:p>
                      <a:pPr algn="ctr" fontAlgn="ctr"/>
                      <a:r>
                        <a:rPr lang="en-IN" sz="2400" u="none" strike="noStrike" dirty="0">
                          <a:effectLst/>
                          <a:latin typeface="Cambria" panose="02040503050406030204" pitchFamily="18" charset="0"/>
                        </a:rPr>
                        <a:t>Sr. No. </a:t>
                      </a:r>
                      <a:endParaRPr lang="en-IN" sz="2400" b="1"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IN" sz="2400" u="none" strike="noStrike" dirty="0" smtClean="0">
                          <a:effectLst/>
                          <a:latin typeface="Cambria" panose="02040503050406030204" pitchFamily="18" charset="0"/>
                        </a:rPr>
                        <a:t>Country</a:t>
                      </a:r>
                      <a:endParaRPr lang="en-IN" sz="2400" b="1"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IN" sz="2400" u="none" strike="noStrike">
                          <a:effectLst/>
                          <a:latin typeface="Cambria" panose="02040503050406030204" pitchFamily="18" charset="0"/>
                        </a:rPr>
                        <a:t>Name of Hotel </a:t>
                      </a:r>
                      <a:endParaRPr lang="en-IN" sz="2400" b="1"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1177642517"/>
                  </a:ext>
                </a:extLst>
              </a:tr>
              <a:tr h="692727">
                <a:tc>
                  <a:txBody>
                    <a:bodyPr/>
                    <a:lstStyle/>
                    <a:p>
                      <a:pPr algn="ctr" fontAlgn="ctr"/>
                      <a:r>
                        <a:rPr lang="en-IN" sz="2400" u="none" strike="noStrike" dirty="0">
                          <a:effectLst/>
                          <a:latin typeface="Cambria" panose="02040503050406030204" pitchFamily="18" charset="0"/>
                        </a:rPr>
                        <a:t>6</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The </a:t>
                      </a:r>
                      <a:r>
                        <a:rPr lang="en-IN" sz="2400" u="none" strike="noStrike" dirty="0" smtClean="0">
                          <a:effectLst/>
                          <a:latin typeface="Cambria" panose="02040503050406030204" pitchFamily="18" charset="0"/>
                        </a:rPr>
                        <a:t>Netherlands</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Crowne Plaza</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2796649581"/>
                  </a:ext>
                </a:extLst>
              </a:tr>
              <a:tr h="1080655">
                <a:tc>
                  <a:txBody>
                    <a:bodyPr/>
                    <a:lstStyle/>
                    <a:p>
                      <a:pPr algn="ctr" fontAlgn="ctr"/>
                      <a:r>
                        <a:rPr lang="en-IN" sz="2400" u="none" strike="noStrike">
                          <a:effectLst/>
                          <a:latin typeface="Cambria" panose="02040503050406030204" pitchFamily="18" charset="0"/>
                        </a:rPr>
                        <a:t>7</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Poland</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Radisson Blu</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3142596960"/>
                  </a:ext>
                </a:extLst>
              </a:tr>
              <a:tr h="643622">
                <a:tc>
                  <a:txBody>
                    <a:bodyPr/>
                    <a:lstStyle/>
                    <a:p>
                      <a:pPr algn="ctr" fontAlgn="ctr"/>
                      <a:r>
                        <a:rPr lang="en-IN" sz="2400" u="none" strike="noStrike" dirty="0">
                          <a:effectLst/>
                          <a:latin typeface="Cambria" panose="02040503050406030204" pitchFamily="18" charset="0"/>
                        </a:rPr>
                        <a:t>8</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Singapore</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Hyatt (Vastrapur)</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1486940733"/>
                  </a:ext>
                </a:extLst>
              </a:tr>
              <a:tr h="643622">
                <a:tc>
                  <a:txBody>
                    <a:bodyPr/>
                    <a:lstStyle/>
                    <a:p>
                      <a:pPr algn="ctr" fontAlgn="ctr"/>
                      <a:r>
                        <a:rPr lang="en-IN" sz="2400" u="none" strike="noStrike">
                          <a:effectLst/>
                          <a:latin typeface="Cambria" panose="02040503050406030204" pitchFamily="18" charset="0"/>
                        </a:rPr>
                        <a:t>9</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Sweden</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Hyatt (Vastrapur)</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3155242188"/>
                  </a:ext>
                </a:extLst>
              </a:tr>
              <a:tr h="643622">
                <a:tc>
                  <a:txBody>
                    <a:bodyPr/>
                    <a:lstStyle/>
                    <a:p>
                      <a:pPr algn="ctr" fontAlgn="ctr"/>
                      <a:r>
                        <a:rPr lang="en-IN" sz="2400" u="none" strike="noStrike">
                          <a:effectLst/>
                          <a:latin typeface="Cambria" panose="02040503050406030204" pitchFamily="18" charset="0"/>
                        </a:rPr>
                        <a:t>10</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UAE</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Hyatt Regency</a:t>
                      </a:r>
                      <a:endParaRPr lang="en-IN" sz="2400" b="0" i="0" u="none" strike="noStrike" dirty="0">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3035656007"/>
                  </a:ext>
                </a:extLst>
              </a:tr>
            </a:tbl>
          </a:graphicData>
        </a:graphic>
      </p:graphicFrame>
    </p:spTree>
    <p:extLst>
      <p:ext uri="{BB962C8B-B14F-4D97-AF65-F5344CB8AC3E}">
        <p14:creationId xmlns:p14="http://schemas.microsoft.com/office/powerpoint/2010/main" val="99849508"/>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74592" y="204558"/>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Accommodation arrangement status – Partner Countries/Official Delegation</a:t>
            </a:r>
            <a:endParaRPr lang="en-US" sz="3200" b="1" dirty="0">
              <a:solidFill>
                <a:schemeClr val="accent2">
                  <a:lumMod val="75000"/>
                </a:schemeClr>
              </a:solidFill>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01186886"/>
              </p:ext>
            </p:extLst>
          </p:nvPr>
        </p:nvGraphicFramePr>
        <p:xfrm>
          <a:off x="720436" y="1759533"/>
          <a:ext cx="10920021" cy="2437166"/>
        </p:xfrm>
        <a:graphic>
          <a:graphicData uri="http://schemas.openxmlformats.org/drawingml/2006/table">
            <a:tbl>
              <a:tblPr firstRow="1">
                <a:tableStyleId>{5C22544A-7EE6-4342-B048-85BDC9FD1C3A}</a:tableStyleId>
              </a:tblPr>
              <a:tblGrid>
                <a:gridCol w="1977231">
                  <a:extLst>
                    <a:ext uri="{9D8B030D-6E8A-4147-A177-3AD203B41FA5}">
                      <a16:colId xmlns="" xmlns:a16="http://schemas.microsoft.com/office/drawing/2014/main" val="1695685587"/>
                    </a:ext>
                  </a:extLst>
                </a:gridCol>
                <a:gridCol w="4023082">
                  <a:extLst>
                    <a:ext uri="{9D8B030D-6E8A-4147-A177-3AD203B41FA5}">
                      <a16:colId xmlns="" xmlns:a16="http://schemas.microsoft.com/office/drawing/2014/main" val="61384709"/>
                    </a:ext>
                  </a:extLst>
                </a:gridCol>
                <a:gridCol w="4919708">
                  <a:extLst>
                    <a:ext uri="{9D8B030D-6E8A-4147-A177-3AD203B41FA5}">
                      <a16:colId xmlns="" xmlns:a16="http://schemas.microsoft.com/office/drawing/2014/main" val="474694521"/>
                    </a:ext>
                  </a:extLst>
                </a:gridCol>
              </a:tblGrid>
              <a:tr h="1149922">
                <a:tc>
                  <a:txBody>
                    <a:bodyPr/>
                    <a:lstStyle/>
                    <a:p>
                      <a:pPr algn="ctr" fontAlgn="ctr"/>
                      <a:r>
                        <a:rPr lang="en-IN" sz="2400" u="none" strike="noStrike" dirty="0">
                          <a:effectLst/>
                          <a:latin typeface="Cambria" panose="02040503050406030204" pitchFamily="18" charset="0"/>
                        </a:rPr>
                        <a:t>Sr. No. </a:t>
                      </a:r>
                      <a:endParaRPr lang="en-IN" sz="2400" b="1"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IN" sz="2400" u="none" strike="noStrike" dirty="0" smtClean="0">
                          <a:effectLst/>
                          <a:latin typeface="Cambria" panose="02040503050406030204" pitchFamily="18" charset="0"/>
                        </a:rPr>
                        <a:t>Country</a:t>
                      </a:r>
                      <a:endParaRPr lang="en-IN" sz="2400" b="1"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IN" sz="2400" u="none" strike="noStrike">
                          <a:effectLst/>
                          <a:latin typeface="Cambria" panose="02040503050406030204" pitchFamily="18" charset="0"/>
                        </a:rPr>
                        <a:t>Name of Hotel </a:t>
                      </a:r>
                      <a:endParaRPr lang="en-IN" sz="2400" b="1"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1177642517"/>
                  </a:ext>
                </a:extLst>
              </a:tr>
              <a:tr h="643622">
                <a:tc>
                  <a:txBody>
                    <a:bodyPr/>
                    <a:lstStyle/>
                    <a:p>
                      <a:pPr algn="ctr" fontAlgn="ctr"/>
                      <a:r>
                        <a:rPr lang="en-IN" sz="2400" u="none" strike="noStrike" dirty="0">
                          <a:effectLst/>
                          <a:latin typeface="Cambria" panose="02040503050406030204" pitchFamily="18" charset="0"/>
                        </a:rPr>
                        <a:t>11</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UK</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Courtyard Marriott</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1985299254"/>
                  </a:ext>
                </a:extLst>
              </a:tr>
              <a:tr h="643622">
                <a:tc>
                  <a:txBody>
                    <a:bodyPr/>
                    <a:lstStyle/>
                    <a:p>
                      <a:pPr algn="ctr" fontAlgn="ctr"/>
                      <a:r>
                        <a:rPr lang="en-IN" sz="2400" u="none" strike="noStrike">
                          <a:effectLst/>
                          <a:latin typeface="Cambria" panose="02040503050406030204" pitchFamily="18" charset="0"/>
                        </a:rPr>
                        <a:t>12</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USA</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Courtyard Marriott</a:t>
                      </a:r>
                      <a:endParaRPr lang="en-IN" sz="2400" b="0" i="0" u="none" strike="noStrike" dirty="0">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3490383723"/>
                  </a:ext>
                </a:extLst>
              </a:tr>
            </a:tbl>
          </a:graphicData>
        </a:graphic>
      </p:graphicFrame>
    </p:spTree>
    <p:extLst>
      <p:ext uri="{BB962C8B-B14F-4D97-AF65-F5344CB8AC3E}">
        <p14:creationId xmlns:p14="http://schemas.microsoft.com/office/powerpoint/2010/main" val="3637102505"/>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86552" y="126796"/>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Accommodation arrangement status – Partner Countries/Official Delegation</a:t>
            </a:r>
            <a:endParaRPr lang="en-US" b="1" dirty="0" smtClean="0">
              <a:solidFill>
                <a:schemeClr val="accent2">
                  <a:lumMod val="75000"/>
                </a:schemeClr>
              </a:solidFill>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06160039"/>
              </p:ext>
            </p:extLst>
          </p:nvPr>
        </p:nvGraphicFramePr>
        <p:xfrm>
          <a:off x="857249" y="1620044"/>
          <a:ext cx="10565493" cy="4352130"/>
        </p:xfrm>
        <a:graphic>
          <a:graphicData uri="http://schemas.openxmlformats.org/drawingml/2006/table">
            <a:tbl>
              <a:tblPr firstRow="1">
                <a:tableStyleId>{5C22544A-7EE6-4342-B048-85BDC9FD1C3A}</a:tableStyleId>
              </a:tblPr>
              <a:tblGrid>
                <a:gridCol w="2294766">
                  <a:extLst>
                    <a:ext uri="{9D8B030D-6E8A-4147-A177-3AD203B41FA5}">
                      <a16:colId xmlns="" xmlns:a16="http://schemas.microsoft.com/office/drawing/2014/main" val="3343368462"/>
                    </a:ext>
                  </a:extLst>
                </a:gridCol>
                <a:gridCol w="3824614">
                  <a:extLst>
                    <a:ext uri="{9D8B030D-6E8A-4147-A177-3AD203B41FA5}">
                      <a16:colId xmlns="" xmlns:a16="http://schemas.microsoft.com/office/drawing/2014/main" val="1642635281"/>
                    </a:ext>
                  </a:extLst>
                </a:gridCol>
                <a:gridCol w="4446113">
                  <a:extLst>
                    <a:ext uri="{9D8B030D-6E8A-4147-A177-3AD203B41FA5}">
                      <a16:colId xmlns="" xmlns:a16="http://schemas.microsoft.com/office/drawing/2014/main" val="693076369"/>
                    </a:ext>
                  </a:extLst>
                </a:gridCol>
              </a:tblGrid>
              <a:tr h="935674">
                <a:tc>
                  <a:txBody>
                    <a:bodyPr/>
                    <a:lstStyle/>
                    <a:p>
                      <a:pPr algn="ctr" fontAlgn="ctr"/>
                      <a:r>
                        <a:rPr lang="en-IN" sz="2400" u="none" strike="noStrike" dirty="0">
                          <a:effectLst/>
                          <a:latin typeface="Cambria" panose="02040503050406030204" pitchFamily="18" charset="0"/>
                        </a:rPr>
                        <a:t>Sr. no. </a:t>
                      </a:r>
                      <a:endParaRPr lang="en-IN" sz="2400" b="1"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IN" sz="2400" u="none" strike="noStrike" dirty="0" smtClean="0">
                          <a:effectLst/>
                          <a:latin typeface="Cambria" panose="02040503050406030204" pitchFamily="18" charset="0"/>
                        </a:rPr>
                        <a:t>Country</a:t>
                      </a:r>
                      <a:endParaRPr lang="en-IN" sz="2400" b="1"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IN" sz="2400" u="none" strike="noStrike">
                          <a:effectLst/>
                          <a:latin typeface="Cambria" panose="02040503050406030204" pitchFamily="18" charset="0"/>
                        </a:rPr>
                        <a:t>Name of Hotel </a:t>
                      </a:r>
                      <a:endParaRPr lang="en-IN" sz="2400" b="1"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1468998471"/>
                  </a:ext>
                </a:extLst>
              </a:tr>
              <a:tr h="649643">
                <a:tc>
                  <a:txBody>
                    <a:bodyPr/>
                    <a:lstStyle/>
                    <a:p>
                      <a:pPr algn="ctr" fontAlgn="ctr"/>
                      <a:r>
                        <a:rPr lang="en-IN" sz="2400" u="none" strike="noStrike" dirty="0" smtClean="0">
                          <a:effectLst/>
                          <a:latin typeface="Cambria" panose="02040503050406030204" pitchFamily="18" charset="0"/>
                        </a:rPr>
                        <a:t>13</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Kenya</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The Pride Plaza</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4255526818"/>
                  </a:ext>
                </a:extLst>
              </a:tr>
              <a:tr h="791972">
                <a:tc>
                  <a:txBody>
                    <a:bodyPr/>
                    <a:lstStyle/>
                    <a:p>
                      <a:pPr algn="ctr" fontAlgn="ctr"/>
                      <a:r>
                        <a:rPr lang="en-IN" sz="2400" b="0" i="0" u="none" strike="noStrike" dirty="0" smtClean="0">
                          <a:solidFill>
                            <a:schemeClr val="dk1"/>
                          </a:solidFill>
                          <a:effectLst/>
                          <a:latin typeface="Cambria" panose="02040503050406030204" pitchFamily="18" charset="0"/>
                        </a:rPr>
                        <a:t>14</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Lithuania</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Lemon Tree - The Atrium</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527425087"/>
                  </a:ext>
                </a:extLst>
              </a:tr>
              <a:tr h="791972">
                <a:tc>
                  <a:txBody>
                    <a:bodyPr/>
                    <a:lstStyle/>
                    <a:p>
                      <a:pPr algn="ctr" fontAlgn="ctr"/>
                      <a:r>
                        <a:rPr lang="en-IN" sz="2400" b="0" i="0" u="none" strike="noStrike" dirty="0" smtClean="0">
                          <a:solidFill>
                            <a:schemeClr val="dk1"/>
                          </a:solidFill>
                          <a:effectLst/>
                          <a:latin typeface="Cambria" panose="02040503050406030204" pitchFamily="18" charset="0"/>
                        </a:rPr>
                        <a:t>15</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Portugal</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The Ummed</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84806125"/>
                  </a:ext>
                </a:extLst>
              </a:tr>
              <a:tr h="1182869">
                <a:tc>
                  <a:txBody>
                    <a:bodyPr/>
                    <a:lstStyle/>
                    <a:p>
                      <a:pPr algn="ctr" fontAlgn="ctr"/>
                      <a:r>
                        <a:rPr lang="en-IN" sz="2400" b="0" i="0" u="none" strike="noStrike" dirty="0" smtClean="0">
                          <a:solidFill>
                            <a:schemeClr val="dk1"/>
                          </a:solidFill>
                          <a:effectLst/>
                          <a:latin typeface="Cambria" panose="02040503050406030204" pitchFamily="18" charset="0"/>
                        </a:rPr>
                        <a:t>16</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Russia</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Hyatt Regency</a:t>
                      </a:r>
                      <a:endParaRPr lang="en-IN" sz="2400" b="0" i="0" u="none" strike="noStrike" dirty="0">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2655737557"/>
                  </a:ext>
                </a:extLst>
              </a:tr>
            </a:tbl>
          </a:graphicData>
        </a:graphic>
      </p:graphicFrame>
    </p:spTree>
    <p:extLst>
      <p:ext uri="{BB962C8B-B14F-4D97-AF65-F5344CB8AC3E}">
        <p14:creationId xmlns:p14="http://schemas.microsoft.com/office/powerpoint/2010/main" val="3837270515"/>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86552" y="126796"/>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Accommodation arrangement status – Partner Countries/Official Delegation</a:t>
            </a:r>
            <a:endParaRPr lang="en-US" b="1" dirty="0" smtClean="0">
              <a:solidFill>
                <a:schemeClr val="accent2">
                  <a:lumMod val="75000"/>
                </a:schemeClr>
              </a:solidFill>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53181582"/>
              </p:ext>
            </p:extLst>
          </p:nvPr>
        </p:nvGraphicFramePr>
        <p:xfrm>
          <a:off x="857250" y="1620043"/>
          <a:ext cx="10333264" cy="3686247"/>
        </p:xfrm>
        <a:graphic>
          <a:graphicData uri="http://schemas.openxmlformats.org/drawingml/2006/table">
            <a:tbl>
              <a:tblPr firstRow="1">
                <a:tableStyleId>{5C22544A-7EE6-4342-B048-85BDC9FD1C3A}</a:tableStyleId>
              </a:tblPr>
              <a:tblGrid>
                <a:gridCol w="2244327">
                  <a:extLst>
                    <a:ext uri="{9D8B030D-6E8A-4147-A177-3AD203B41FA5}">
                      <a16:colId xmlns="" xmlns:a16="http://schemas.microsoft.com/office/drawing/2014/main" val="3343368462"/>
                    </a:ext>
                  </a:extLst>
                </a:gridCol>
                <a:gridCol w="3740549">
                  <a:extLst>
                    <a:ext uri="{9D8B030D-6E8A-4147-A177-3AD203B41FA5}">
                      <a16:colId xmlns="" xmlns:a16="http://schemas.microsoft.com/office/drawing/2014/main" val="1642635281"/>
                    </a:ext>
                  </a:extLst>
                </a:gridCol>
                <a:gridCol w="4348388">
                  <a:extLst>
                    <a:ext uri="{9D8B030D-6E8A-4147-A177-3AD203B41FA5}">
                      <a16:colId xmlns="" xmlns:a16="http://schemas.microsoft.com/office/drawing/2014/main" val="693076369"/>
                    </a:ext>
                  </a:extLst>
                </a:gridCol>
              </a:tblGrid>
              <a:tr h="998318">
                <a:tc>
                  <a:txBody>
                    <a:bodyPr/>
                    <a:lstStyle/>
                    <a:p>
                      <a:pPr algn="ctr" fontAlgn="ctr"/>
                      <a:r>
                        <a:rPr lang="en-IN" sz="2400" u="none" strike="noStrike" dirty="0">
                          <a:effectLst/>
                          <a:latin typeface="Cambria" panose="02040503050406030204" pitchFamily="18" charset="0"/>
                        </a:rPr>
                        <a:t>Sr. no. </a:t>
                      </a:r>
                      <a:endParaRPr lang="en-IN" sz="2400" b="1"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IN" sz="2400" u="none" strike="noStrike" dirty="0" smtClean="0">
                          <a:effectLst/>
                          <a:latin typeface="Cambria" panose="02040503050406030204" pitchFamily="18" charset="0"/>
                        </a:rPr>
                        <a:t>Country</a:t>
                      </a:r>
                      <a:endParaRPr lang="en-IN" sz="2400" b="1" i="0" u="none" strike="noStrike" dirty="0">
                        <a:solidFill>
                          <a:srgbClr val="000000"/>
                        </a:solidFill>
                        <a:effectLst/>
                        <a:latin typeface="Cambria" panose="02040503050406030204" pitchFamily="18" charset="0"/>
                      </a:endParaRPr>
                    </a:p>
                  </a:txBody>
                  <a:tcPr marL="9525" marR="9525" marT="9525" marB="0" anchor="ctr"/>
                </a:tc>
                <a:tc>
                  <a:txBody>
                    <a:bodyPr/>
                    <a:lstStyle/>
                    <a:p>
                      <a:pPr algn="ctr" fontAlgn="ctr"/>
                      <a:r>
                        <a:rPr lang="en-IN" sz="2400" u="none" strike="noStrike">
                          <a:effectLst/>
                          <a:latin typeface="Cambria" panose="02040503050406030204" pitchFamily="18" charset="0"/>
                        </a:rPr>
                        <a:t>Name of Hotel </a:t>
                      </a:r>
                      <a:endParaRPr lang="en-IN" sz="2400" b="1"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1468998471"/>
                  </a:ext>
                </a:extLst>
              </a:tr>
              <a:tr h="1184728">
                <a:tc>
                  <a:txBody>
                    <a:bodyPr/>
                    <a:lstStyle/>
                    <a:p>
                      <a:pPr algn="ctr" fontAlgn="ctr"/>
                      <a:r>
                        <a:rPr lang="en-IN" sz="2400" b="0" i="0" u="none" strike="noStrike" dirty="0" smtClean="0">
                          <a:solidFill>
                            <a:schemeClr val="dk1"/>
                          </a:solidFill>
                          <a:effectLst/>
                          <a:latin typeface="Cambria" panose="02040503050406030204" pitchFamily="18" charset="0"/>
                        </a:rPr>
                        <a:t>17</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Rwanda</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Fortune Landmark</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4215610184"/>
                  </a:ext>
                </a:extLst>
              </a:tr>
              <a:tr h="1095377">
                <a:tc>
                  <a:txBody>
                    <a:bodyPr/>
                    <a:lstStyle/>
                    <a:p>
                      <a:pPr algn="ctr" fontAlgn="ctr"/>
                      <a:r>
                        <a:rPr lang="en-IN" sz="2400" b="0" i="0" u="none" strike="noStrike" dirty="0" smtClean="0">
                          <a:solidFill>
                            <a:schemeClr val="dk1"/>
                          </a:solidFill>
                          <a:effectLst/>
                          <a:latin typeface="Cambria" panose="02040503050406030204" pitchFamily="18" charset="0"/>
                        </a:rPr>
                        <a:t>18</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Serbia</a:t>
                      </a:r>
                      <a:endParaRPr lang="en-IN" sz="2400" b="0" i="0" u="none" strike="noStrike">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a:effectLst/>
                          <a:latin typeface="Cambria" panose="02040503050406030204" pitchFamily="18" charset="0"/>
                        </a:rPr>
                        <a:t>Fortune Landmark and St. Laurn</a:t>
                      </a:r>
                      <a:endParaRPr lang="en-IN" sz="2400" b="0" i="0" u="none" strike="noStrike">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1252511084"/>
                  </a:ext>
                </a:extLst>
              </a:tr>
              <a:tr h="407824">
                <a:tc>
                  <a:txBody>
                    <a:bodyPr/>
                    <a:lstStyle/>
                    <a:p>
                      <a:pPr algn="ctr" fontAlgn="ctr"/>
                      <a:r>
                        <a:rPr lang="en-IN" sz="2400" b="0" i="0" u="none" strike="noStrike" dirty="0" smtClean="0">
                          <a:solidFill>
                            <a:schemeClr val="dk1"/>
                          </a:solidFill>
                          <a:effectLst/>
                          <a:latin typeface="Cambria" panose="02040503050406030204" pitchFamily="18" charset="0"/>
                        </a:rPr>
                        <a:t>19</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smtClean="0">
                          <a:effectLst/>
                          <a:latin typeface="Cambria" panose="02040503050406030204" pitchFamily="18" charset="0"/>
                        </a:rPr>
                        <a:t>Republic of </a:t>
                      </a:r>
                      <a:r>
                        <a:rPr lang="en-IN" sz="2400" u="none" strike="noStrike" dirty="0">
                          <a:effectLst/>
                          <a:latin typeface="Cambria" panose="02040503050406030204" pitchFamily="18" charset="0"/>
                        </a:rPr>
                        <a:t>Korea</a:t>
                      </a:r>
                      <a:endParaRPr lang="en-IN" sz="2400" b="0" i="0" u="none" strike="noStrike" dirty="0">
                        <a:solidFill>
                          <a:srgbClr val="000000"/>
                        </a:solidFill>
                        <a:effectLst/>
                        <a:latin typeface="Cambria" panose="02040503050406030204" pitchFamily="18" charset="0"/>
                      </a:endParaRPr>
                    </a:p>
                  </a:txBody>
                  <a:tcPr marL="9525" marR="9525" marT="9525" marB="0" anchor="ctr"/>
                </a:tc>
                <a:tc>
                  <a:txBody>
                    <a:bodyPr/>
                    <a:lstStyle/>
                    <a:p>
                      <a:pPr algn="l" fontAlgn="ctr"/>
                      <a:r>
                        <a:rPr lang="en-IN" sz="2400" u="none" strike="noStrike" dirty="0">
                          <a:effectLst/>
                          <a:latin typeface="Cambria" panose="02040503050406030204" pitchFamily="18" charset="0"/>
                        </a:rPr>
                        <a:t>The Fern</a:t>
                      </a:r>
                      <a:endParaRPr lang="en-IN" sz="2400" b="0" i="0" u="none" strike="noStrike" dirty="0">
                        <a:solidFill>
                          <a:srgbClr val="000000"/>
                        </a:solidFill>
                        <a:effectLst/>
                        <a:latin typeface="Cambria" panose="02040503050406030204" pitchFamily="18" charset="0"/>
                      </a:endParaRPr>
                    </a:p>
                  </a:txBody>
                  <a:tcPr marL="9525" marR="9525" marT="9525" marB="0" anchor="ctr"/>
                </a:tc>
                <a:extLst>
                  <a:ext uri="{0D108BD9-81ED-4DB2-BD59-A6C34878D82A}">
                    <a16:rowId xmlns="" xmlns:a16="http://schemas.microsoft.com/office/drawing/2014/main" val="4112118947"/>
                  </a:ext>
                </a:extLst>
              </a:tr>
            </a:tbl>
          </a:graphicData>
        </a:graphic>
      </p:graphicFrame>
    </p:spTree>
    <p:extLst>
      <p:ext uri="{BB962C8B-B14F-4D97-AF65-F5344CB8AC3E}">
        <p14:creationId xmlns:p14="http://schemas.microsoft.com/office/powerpoint/2010/main" val="3691569609"/>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86552" y="226808"/>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Logistics arrangement</a:t>
            </a:r>
            <a:endParaRPr lang="en-US" b="1" dirty="0" smtClean="0">
              <a:solidFill>
                <a:schemeClr val="accent2">
                  <a:lumMod val="75000"/>
                </a:schemeClr>
              </a:solidFill>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79245031"/>
              </p:ext>
            </p:extLst>
          </p:nvPr>
        </p:nvGraphicFramePr>
        <p:xfrm>
          <a:off x="817417" y="1759188"/>
          <a:ext cx="10132292" cy="3563543"/>
        </p:xfrm>
        <a:graphic>
          <a:graphicData uri="http://schemas.openxmlformats.org/drawingml/2006/table">
            <a:tbl>
              <a:tblPr firstRow="1" bandRow="1">
                <a:tableStyleId>{5C22544A-7EE6-4342-B048-85BDC9FD1C3A}</a:tableStyleId>
              </a:tblPr>
              <a:tblGrid>
                <a:gridCol w="5066146">
                  <a:extLst>
                    <a:ext uri="{9D8B030D-6E8A-4147-A177-3AD203B41FA5}">
                      <a16:colId xmlns:a16="http://schemas.microsoft.com/office/drawing/2014/main" xmlns="" val="2396405263"/>
                    </a:ext>
                  </a:extLst>
                </a:gridCol>
                <a:gridCol w="5066146">
                  <a:extLst>
                    <a:ext uri="{9D8B030D-6E8A-4147-A177-3AD203B41FA5}">
                      <a16:colId xmlns:a16="http://schemas.microsoft.com/office/drawing/2014/main" xmlns="" val="2151147735"/>
                    </a:ext>
                  </a:extLst>
                </a:gridCol>
              </a:tblGrid>
              <a:tr h="728903">
                <a:tc>
                  <a:txBody>
                    <a:bodyPr/>
                    <a:lstStyle/>
                    <a:p>
                      <a:r>
                        <a:rPr lang="en-IN" sz="2400" dirty="0" smtClean="0">
                          <a:latin typeface="Cambria" panose="02040503050406030204" pitchFamily="18" charset="0"/>
                        </a:rPr>
                        <a:t>Category </a:t>
                      </a:r>
                      <a:r>
                        <a:rPr lang="en-IN" sz="2400" baseline="0" dirty="0" smtClean="0">
                          <a:latin typeface="Cambria" panose="02040503050406030204" pitchFamily="18" charset="0"/>
                        </a:rPr>
                        <a:t> of Dignitary</a:t>
                      </a:r>
                      <a:endParaRPr lang="en-IN" sz="2400" dirty="0">
                        <a:latin typeface="Cambria" panose="02040503050406030204" pitchFamily="18" charset="0"/>
                      </a:endParaRPr>
                    </a:p>
                  </a:txBody>
                  <a:tcPr/>
                </a:tc>
                <a:tc>
                  <a:txBody>
                    <a:bodyPr/>
                    <a:lstStyle/>
                    <a:p>
                      <a:r>
                        <a:rPr lang="en-IN" sz="2400" dirty="0" smtClean="0">
                          <a:latin typeface="Cambria" panose="02040503050406030204" pitchFamily="18" charset="0"/>
                        </a:rPr>
                        <a:t>Type of Vehicle</a:t>
                      </a:r>
                      <a:endParaRPr lang="en-IN" sz="2400" dirty="0">
                        <a:latin typeface="Cambria" panose="02040503050406030204" pitchFamily="18" charset="0"/>
                      </a:endParaRPr>
                    </a:p>
                  </a:txBody>
                  <a:tcPr/>
                </a:tc>
                <a:extLst>
                  <a:ext uri="{0D108BD9-81ED-4DB2-BD59-A6C34878D82A}">
                    <a16:rowId xmlns:a16="http://schemas.microsoft.com/office/drawing/2014/main" xmlns="" val="1273113397"/>
                  </a:ext>
                </a:extLst>
              </a:tr>
              <a:tr h="728903">
                <a:tc>
                  <a:txBody>
                    <a:bodyPr/>
                    <a:lstStyle/>
                    <a:p>
                      <a:r>
                        <a:rPr lang="en-IN" sz="2400" dirty="0" smtClean="0">
                          <a:latin typeface="Cambria" panose="02040503050406030204" pitchFamily="18" charset="0"/>
                        </a:rPr>
                        <a:t>Heads of State / Ministers</a:t>
                      </a:r>
                      <a:r>
                        <a:rPr lang="en-IN" sz="2400" baseline="0" dirty="0" smtClean="0">
                          <a:latin typeface="Cambria" panose="02040503050406030204" pitchFamily="18" charset="0"/>
                        </a:rPr>
                        <a:t> /Chief Minister / Mayor of the Foreign Country</a:t>
                      </a:r>
                      <a:endParaRPr lang="en-IN" sz="2400" dirty="0">
                        <a:latin typeface="Cambria" panose="02040503050406030204" pitchFamily="18" charset="0"/>
                      </a:endParaRPr>
                    </a:p>
                  </a:txBody>
                  <a:tcPr/>
                </a:tc>
                <a:tc>
                  <a:txBody>
                    <a:bodyPr/>
                    <a:lstStyle/>
                    <a:p>
                      <a:r>
                        <a:rPr lang="en-IN" sz="2400" dirty="0" smtClean="0">
                          <a:latin typeface="Cambria" panose="02040503050406030204" pitchFamily="18" charset="0"/>
                        </a:rPr>
                        <a:t>High</a:t>
                      </a:r>
                      <a:r>
                        <a:rPr lang="en-IN" sz="2400" baseline="0" dirty="0" smtClean="0">
                          <a:latin typeface="Cambria" panose="02040503050406030204" pitchFamily="18" charset="0"/>
                        </a:rPr>
                        <a:t> end car for each dignitary </a:t>
                      </a:r>
                      <a:endParaRPr lang="en-IN" sz="2400" dirty="0">
                        <a:latin typeface="Cambria" panose="02040503050406030204" pitchFamily="18" charset="0"/>
                      </a:endParaRPr>
                    </a:p>
                  </a:txBody>
                  <a:tcPr/>
                </a:tc>
                <a:extLst>
                  <a:ext uri="{0D108BD9-81ED-4DB2-BD59-A6C34878D82A}">
                    <a16:rowId xmlns:a16="http://schemas.microsoft.com/office/drawing/2014/main" xmlns="" val="1591442487"/>
                  </a:ext>
                </a:extLst>
              </a:tr>
              <a:tr h="728903">
                <a:tc>
                  <a:txBody>
                    <a:bodyPr/>
                    <a:lstStyle/>
                    <a:p>
                      <a:r>
                        <a:rPr lang="en-IN" sz="2400" dirty="0" smtClean="0">
                          <a:latin typeface="Cambria" panose="02040503050406030204" pitchFamily="18" charset="0"/>
                        </a:rPr>
                        <a:t>High Commissioner / Ambassador of the Foreign Mission</a:t>
                      </a:r>
                      <a:endParaRPr lang="en-IN" sz="2400" dirty="0">
                        <a:latin typeface="Cambria" panose="02040503050406030204" pitchFamily="18" charset="0"/>
                      </a:endParaRPr>
                    </a:p>
                  </a:txBody>
                  <a:tcPr/>
                </a:tc>
                <a:tc>
                  <a:txBody>
                    <a:bodyPr/>
                    <a:lstStyle/>
                    <a:p>
                      <a:r>
                        <a:rPr lang="en-IN" sz="2400" dirty="0" smtClean="0">
                          <a:latin typeface="Cambria" panose="02040503050406030204" pitchFamily="18" charset="0"/>
                        </a:rPr>
                        <a:t>High end SUVs </a:t>
                      </a:r>
                      <a:endParaRPr lang="en-IN" sz="2400" dirty="0">
                        <a:latin typeface="Cambria" panose="02040503050406030204" pitchFamily="18" charset="0"/>
                      </a:endParaRPr>
                    </a:p>
                  </a:txBody>
                  <a:tcPr/>
                </a:tc>
                <a:extLst>
                  <a:ext uri="{0D108BD9-81ED-4DB2-BD59-A6C34878D82A}">
                    <a16:rowId xmlns:a16="http://schemas.microsoft.com/office/drawing/2014/main" xmlns="" val="2363795803"/>
                  </a:ext>
                </a:extLst>
              </a:tr>
              <a:tr h="728903">
                <a:tc>
                  <a:txBody>
                    <a:bodyPr/>
                    <a:lstStyle/>
                    <a:p>
                      <a:r>
                        <a:rPr lang="en-IN" sz="2400" dirty="0" smtClean="0">
                          <a:latin typeface="Cambria" panose="02040503050406030204" pitchFamily="18" charset="0"/>
                        </a:rPr>
                        <a:t>Delegation</a:t>
                      </a:r>
                      <a:r>
                        <a:rPr lang="en-IN" sz="2400" baseline="0" dirty="0" smtClean="0">
                          <a:latin typeface="Cambria" panose="02040503050406030204" pitchFamily="18" charset="0"/>
                        </a:rPr>
                        <a:t> Members</a:t>
                      </a:r>
                      <a:endParaRPr lang="en-IN" sz="2400" dirty="0">
                        <a:latin typeface="Cambria" panose="02040503050406030204" pitchFamily="18" charset="0"/>
                      </a:endParaRPr>
                    </a:p>
                  </a:txBody>
                  <a:tcPr/>
                </a:tc>
                <a:tc>
                  <a:txBody>
                    <a:bodyPr/>
                    <a:lstStyle/>
                    <a:p>
                      <a:r>
                        <a:rPr lang="en-IN" sz="2400" dirty="0" smtClean="0">
                          <a:latin typeface="Cambria" panose="02040503050406030204" pitchFamily="18" charset="0"/>
                        </a:rPr>
                        <a:t>Coach</a:t>
                      </a:r>
                      <a:r>
                        <a:rPr lang="en-IN" sz="2400" baseline="0" dirty="0" smtClean="0">
                          <a:latin typeface="Cambria" panose="02040503050406030204" pitchFamily="18" charset="0"/>
                        </a:rPr>
                        <a:t> depends upon the size of delegation</a:t>
                      </a:r>
                      <a:endParaRPr lang="en-IN" sz="2400" dirty="0">
                        <a:latin typeface="Cambria" panose="02040503050406030204" pitchFamily="18" charset="0"/>
                      </a:endParaRPr>
                    </a:p>
                  </a:txBody>
                  <a:tcPr/>
                </a:tc>
                <a:extLst>
                  <a:ext uri="{0D108BD9-81ED-4DB2-BD59-A6C34878D82A}">
                    <a16:rowId xmlns:a16="http://schemas.microsoft.com/office/drawing/2014/main" xmlns="" val="3819761056"/>
                  </a:ext>
                </a:extLst>
              </a:tr>
            </a:tbl>
          </a:graphicData>
        </a:graphic>
      </p:graphicFrame>
      <p:sp>
        <p:nvSpPr>
          <p:cNvPr id="6" name="TextBox 5"/>
          <p:cNvSpPr txBox="1"/>
          <p:nvPr/>
        </p:nvSpPr>
        <p:spPr>
          <a:xfrm>
            <a:off x="817417" y="5493758"/>
            <a:ext cx="10132292"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IN" sz="2800" dirty="0" smtClean="0">
                <a:latin typeface="Cambria" panose="02040503050406030204" pitchFamily="18" charset="0"/>
              </a:rPr>
              <a:t>Shuttle bus service from the hotels to Mahatma </a:t>
            </a:r>
            <a:r>
              <a:rPr lang="en-IN" sz="2800" dirty="0" err="1" smtClean="0">
                <a:latin typeface="Cambria" panose="02040503050406030204" pitchFamily="18" charset="0"/>
              </a:rPr>
              <a:t>Mandir</a:t>
            </a:r>
            <a:r>
              <a:rPr lang="en-IN" sz="2800" dirty="0" smtClean="0">
                <a:latin typeface="Cambria" panose="02040503050406030204" pitchFamily="18" charset="0"/>
              </a:rPr>
              <a:t> (to and fro)</a:t>
            </a:r>
            <a:endParaRPr lang="en-IN" sz="2800" dirty="0">
              <a:latin typeface="Cambria" panose="02040503050406030204" pitchFamily="18" charset="0"/>
            </a:endParaRPr>
          </a:p>
        </p:txBody>
      </p:sp>
    </p:spTree>
    <p:extLst>
      <p:ext uri="{BB962C8B-B14F-4D97-AF65-F5344CB8AC3E}">
        <p14:creationId xmlns:p14="http://schemas.microsoft.com/office/powerpoint/2010/main" val="1791203084"/>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86552" y="226808"/>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Protocol arrangement</a:t>
            </a:r>
            <a:endParaRPr lang="en-US" b="1" dirty="0" smtClean="0">
              <a:solidFill>
                <a:schemeClr val="accent2">
                  <a:lumMod val="75000"/>
                </a:schemeClr>
              </a:solidFill>
              <a:latin typeface="Cambria" panose="020405030504060302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78261947"/>
              </p:ext>
            </p:extLst>
          </p:nvPr>
        </p:nvGraphicFramePr>
        <p:xfrm>
          <a:off x="1021031" y="1387713"/>
          <a:ext cx="10132292" cy="3563543"/>
        </p:xfrm>
        <a:graphic>
          <a:graphicData uri="http://schemas.openxmlformats.org/drawingml/2006/table">
            <a:tbl>
              <a:tblPr firstRow="1" bandRow="1">
                <a:tableStyleId>{5C22544A-7EE6-4342-B048-85BDC9FD1C3A}</a:tableStyleId>
              </a:tblPr>
              <a:tblGrid>
                <a:gridCol w="5066146">
                  <a:extLst>
                    <a:ext uri="{9D8B030D-6E8A-4147-A177-3AD203B41FA5}">
                      <a16:colId xmlns:a16="http://schemas.microsoft.com/office/drawing/2014/main" xmlns="" val="2396405263"/>
                    </a:ext>
                  </a:extLst>
                </a:gridCol>
                <a:gridCol w="5066146">
                  <a:extLst>
                    <a:ext uri="{9D8B030D-6E8A-4147-A177-3AD203B41FA5}">
                      <a16:colId xmlns:a16="http://schemas.microsoft.com/office/drawing/2014/main" xmlns="" val="2151147735"/>
                    </a:ext>
                  </a:extLst>
                </a:gridCol>
              </a:tblGrid>
              <a:tr h="728903">
                <a:tc>
                  <a:txBody>
                    <a:bodyPr/>
                    <a:lstStyle/>
                    <a:p>
                      <a:r>
                        <a:rPr lang="en-IN" sz="2400" dirty="0" smtClean="0">
                          <a:latin typeface="Cambria" panose="02040503050406030204" pitchFamily="18" charset="0"/>
                        </a:rPr>
                        <a:t>Category </a:t>
                      </a:r>
                      <a:r>
                        <a:rPr lang="en-IN" sz="2400" baseline="0" dirty="0" smtClean="0">
                          <a:latin typeface="Cambria" panose="02040503050406030204" pitchFamily="18" charset="0"/>
                        </a:rPr>
                        <a:t> of Dignitary</a:t>
                      </a:r>
                      <a:endParaRPr lang="en-IN" sz="2400" dirty="0">
                        <a:latin typeface="Cambria" panose="02040503050406030204" pitchFamily="18" charset="0"/>
                      </a:endParaRPr>
                    </a:p>
                  </a:txBody>
                  <a:tcPr/>
                </a:tc>
                <a:tc>
                  <a:txBody>
                    <a:bodyPr/>
                    <a:lstStyle/>
                    <a:p>
                      <a:r>
                        <a:rPr lang="en-IN" sz="2400" dirty="0" smtClean="0">
                          <a:latin typeface="Cambria" panose="02040503050406030204" pitchFamily="18" charset="0"/>
                        </a:rPr>
                        <a:t>Liaison</a:t>
                      </a:r>
                      <a:r>
                        <a:rPr lang="en-IN" sz="2400" baseline="0" dirty="0" smtClean="0">
                          <a:latin typeface="Cambria" panose="02040503050406030204" pitchFamily="18" charset="0"/>
                        </a:rPr>
                        <a:t> Officer</a:t>
                      </a:r>
                      <a:endParaRPr lang="en-IN" sz="2400" dirty="0">
                        <a:latin typeface="Cambria" panose="02040503050406030204" pitchFamily="18" charset="0"/>
                      </a:endParaRPr>
                    </a:p>
                  </a:txBody>
                  <a:tcPr/>
                </a:tc>
                <a:extLst>
                  <a:ext uri="{0D108BD9-81ED-4DB2-BD59-A6C34878D82A}">
                    <a16:rowId xmlns:a16="http://schemas.microsoft.com/office/drawing/2014/main" xmlns="" val="1273113397"/>
                  </a:ext>
                </a:extLst>
              </a:tr>
              <a:tr h="728903">
                <a:tc>
                  <a:txBody>
                    <a:bodyPr/>
                    <a:lstStyle/>
                    <a:p>
                      <a:r>
                        <a:rPr lang="en-IN" sz="2400" dirty="0" smtClean="0">
                          <a:latin typeface="Cambria" panose="02040503050406030204" pitchFamily="18" charset="0"/>
                        </a:rPr>
                        <a:t>Heads of Province / Ministers</a:t>
                      </a:r>
                      <a:r>
                        <a:rPr lang="en-IN" sz="2400" baseline="0" dirty="0" smtClean="0">
                          <a:latin typeface="Cambria" panose="02040503050406030204" pitchFamily="18" charset="0"/>
                        </a:rPr>
                        <a:t> /Chief Minister / Mayor of the Foreign Country</a:t>
                      </a:r>
                      <a:endParaRPr lang="en-IN" sz="2400" dirty="0">
                        <a:latin typeface="Cambria" panose="02040503050406030204" pitchFamily="18" charset="0"/>
                      </a:endParaRPr>
                    </a:p>
                  </a:txBody>
                  <a:tcPr/>
                </a:tc>
                <a:tc>
                  <a:txBody>
                    <a:bodyPr/>
                    <a:lstStyle/>
                    <a:p>
                      <a:r>
                        <a:rPr lang="en-IN" sz="2400" dirty="0" smtClean="0">
                          <a:latin typeface="Cambria" panose="02040503050406030204" pitchFamily="18" charset="0"/>
                        </a:rPr>
                        <a:t>One Senior Government</a:t>
                      </a:r>
                      <a:r>
                        <a:rPr lang="en-IN" sz="2400" baseline="0" dirty="0" smtClean="0">
                          <a:latin typeface="Cambria" panose="02040503050406030204" pitchFamily="18" charset="0"/>
                        </a:rPr>
                        <a:t> allotted to each dignitary</a:t>
                      </a:r>
                      <a:endParaRPr lang="en-IN" sz="2400" dirty="0">
                        <a:latin typeface="Cambria" panose="02040503050406030204" pitchFamily="18" charset="0"/>
                      </a:endParaRPr>
                    </a:p>
                  </a:txBody>
                  <a:tcPr/>
                </a:tc>
                <a:extLst>
                  <a:ext uri="{0D108BD9-81ED-4DB2-BD59-A6C34878D82A}">
                    <a16:rowId xmlns:a16="http://schemas.microsoft.com/office/drawing/2014/main" xmlns="" val="1591442487"/>
                  </a:ext>
                </a:extLst>
              </a:tr>
              <a:tr h="728903">
                <a:tc>
                  <a:txBody>
                    <a:bodyPr/>
                    <a:lstStyle/>
                    <a:p>
                      <a:r>
                        <a:rPr lang="en-IN" sz="2400" dirty="0" smtClean="0">
                          <a:latin typeface="Cambria" panose="02040503050406030204" pitchFamily="18" charset="0"/>
                        </a:rPr>
                        <a:t>High Commissioner / Ambassador of the Foreign Mission</a:t>
                      </a:r>
                      <a:endParaRPr lang="en-IN" sz="2400" dirty="0">
                        <a:latin typeface="Cambria" panose="02040503050406030204" pitchFamily="18" charset="0"/>
                      </a:endParaRPr>
                    </a:p>
                  </a:txBody>
                  <a:tcPr/>
                </a:tc>
                <a:tc>
                  <a:txBody>
                    <a:bodyPr/>
                    <a:lstStyle/>
                    <a:p>
                      <a:r>
                        <a:rPr lang="en-IN" sz="2400" dirty="0" smtClean="0">
                          <a:latin typeface="Cambria" panose="02040503050406030204" pitchFamily="18" charset="0"/>
                        </a:rPr>
                        <a:t>One Senior Government</a:t>
                      </a:r>
                      <a:r>
                        <a:rPr lang="en-IN" sz="2400" baseline="0" dirty="0" smtClean="0">
                          <a:latin typeface="Cambria" panose="02040503050406030204" pitchFamily="18" charset="0"/>
                        </a:rPr>
                        <a:t> allotted to each dignitary</a:t>
                      </a:r>
                      <a:endParaRPr lang="en-IN" sz="2400" dirty="0">
                        <a:latin typeface="Cambria" panose="02040503050406030204" pitchFamily="18" charset="0"/>
                      </a:endParaRPr>
                    </a:p>
                  </a:txBody>
                  <a:tcPr/>
                </a:tc>
                <a:extLst>
                  <a:ext uri="{0D108BD9-81ED-4DB2-BD59-A6C34878D82A}">
                    <a16:rowId xmlns:a16="http://schemas.microsoft.com/office/drawing/2014/main" xmlns="" val="2363795803"/>
                  </a:ext>
                </a:extLst>
              </a:tr>
              <a:tr h="728903">
                <a:tc>
                  <a:txBody>
                    <a:bodyPr/>
                    <a:lstStyle/>
                    <a:p>
                      <a:r>
                        <a:rPr lang="en-IN" sz="2400" dirty="0" smtClean="0">
                          <a:latin typeface="Cambria" panose="02040503050406030204" pitchFamily="18" charset="0"/>
                        </a:rPr>
                        <a:t>Delegation</a:t>
                      </a:r>
                      <a:r>
                        <a:rPr lang="en-IN" sz="2400" baseline="0" dirty="0" smtClean="0">
                          <a:latin typeface="Cambria" panose="02040503050406030204" pitchFamily="18" charset="0"/>
                        </a:rPr>
                        <a:t> Members</a:t>
                      </a:r>
                      <a:endParaRPr lang="en-IN" sz="2400" dirty="0">
                        <a:latin typeface="Cambria" panose="02040503050406030204" pitchFamily="18" charset="0"/>
                      </a:endParaRPr>
                    </a:p>
                  </a:txBody>
                  <a:tcPr/>
                </a:tc>
                <a:tc>
                  <a:txBody>
                    <a:bodyPr/>
                    <a:lstStyle/>
                    <a:p>
                      <a:r>
                        <a:rPr lang="en-IN" sz="2400" dirty="0" smtClean="0">
                          <a:latin typeface="Cambria" panose="02040503050406030204" pitchFamily="18" charset="0"/>
                        </a:rPr>
                        <a:t>Official</a:t>
                      </a:r>
                      <a:r>
                        <a:rPr lang="en-IN" sz="2400" baseline="0" dirty="0" smtClean="0">
                          <a:latin typeface="Cambria" panose="02040503050406030204" pitchFamily="18" charset="0"/>
                        </a:rPr>
                        <a:t> will be assigned, depends on the strength of the delegation</a:t>
                      </a:r>
                      <a:endParaRPr lang="en-IN" sz="2400" dirty="0">
                        <a:latin typeface="Cambria" panose="02040503050406030204" pitchFamily="18" charset="0"/>
                      </a:endParaRPr>
                    </a:p>
                  </a:txBody>
                  <a:tcPr/>
                </a:tc>
                <a:extLst>
                  <a:ext uri="{0D108BD9-81ED-4DB2-BD59-A6C34878D82A}">
                    <a16:rowId xmlns:a16="http://schemas.microsoft.com/office/drawing/2014/main" xmlns="" val="3819761056"/>
                  </a:ext>
                </a:extLst>
              </a:tr>
            </a:tbl>
          </a:graphicData>
        </a:graphic>
      </p:graphicFrame>
      <p:sp>
        <p:nvSpPr>
          <p:cNvPr id="9" name="TextBox 8"/>
          <p:cNvSpPr txBox="1"/>
          <p:nvPr/>
        </p:nvSpPr>
        <p:spPr>
          <a:xfrm>
            <a:off x="1021031" y="5365171"/>
            <a:ext cx="10132292"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IN" sz="2800" dirty="0" smtClean="0">
                <a:latin typeface="Cambria" panose="02040503050406030204" pitchFamily="18" charset="0"/>
              </a:rPr>
              <a:t>One Official at the Hotel will be stationed to facilitate smooth check in and check out of important dignitaries</a:t>
            </a:r>
            <a:endParaRPr lang="en-IN" sz="2800" dirty="0">
              <a:latin typeface="Cambria" panose="02040503050406030204" pitchFamily="18" charset="0"/>
            </a:endParaRPr>
          </a:p>
        </p:txBody>
      </p:sp>
    </p:spTree>
    <p:extLst>
      <p:ext uri="{BB962C8B-B14F-4D97-AF65-F5344CB8AC3E}">
        <p14:creationId xmlns:p14="http://schemas.microsoft.com/office/powerpoint/2010/main" val="1149313017"/>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Places to visit in and around </a:t>
            </a:r>
            <a:r>
              <a:rPr lang="en-US" sz="3200" b="1" dirty="0" err="1" smtClean="0">
                <a:solidFill>
                  <a:schemeClr val="accent2">
                    <a:lumMod val="75000"/>
                  </a:schemeClr>
                </a:solidFill>
                <a:latin typeface="Cambria" panose="02040503050406030204" pitchFamily="18" charset="0"/>
              </a:rPr>
              <a:t>Gandhinagar</a:t>
            </a:r>
            <a:endParaRPr lang="en-US" b="1" dirty="0" smtClean="0">
              <a:solidFill>
                <a:schemeClr val="accent2">
                  <a:lumMod val="75000"/>
                </a:schemeClr>
              </a:solidFill>
              <a:latin typeface="Cambria" panose="02040503050406030204" pitchFamily="18" charset="0"/>
            </a:endParaRPr>
          </a:p>
        </p:txBody>
      </p:sp>
      <p:sp>
        <p:nvSpPr>
          <p:cNvPr id="5" name="TextBox 4"/>
          <p:cNvSpPr txBox="1"/>
          <p:nvPr/>
        </p:nvSpPr>
        <p:spPr>
          <a:xfrm>
            <a:off x="3344615" y="1705970"/>
            <a:ext cx="8071098" cy="2272156"/>
          </a:xfrm>
          <a:prstGeom prst="rect">
            <a:avLst/>
          </a:prstGeom>
          <a:solidFill>
            <a:schemeClr val="accent5">
              <a:lumMod val="20000"/>
              <a:lumOff val="80000"/>
            </a:schemeClr>
          </a:solidFill>
        </p:spPr>
        <p:txBody>
          <a:bodyPr wrap="square" lIns="54610" tIns="54610" rIns="54610" bIns="54610" rtlCol="0" anchor="ctr">
            <a:noAutofit/>
          </a:bodyPr>
          <a:lstStyle/>
          <a:p>
            <a:pPr marL="285750" indent="-285750">
              <a:spcAft>
                <a:spcPts val="600"/>
              </a:spcAft>
              <a:buFont typeface="Arial" panose="020B0604020202020204" pitchFamily="34" charset="0"/>
              <a:buChar char="•"/>
              <a:defRPr/>
            </a:pPr>
            <a:r>
              <a:rPr lang="en-US" sz="2000" dirty="0">
                <a:latin typeface="Cambria" panose="02040503050406030204" pitchFamily="18" charset="0"/>
              </a:rPr>
              <a:t>A crucial location for India’s independence movement</a:t>
            </a:r>
          </a:p>
          <a:p>
            <a:pPr marL="285750" indent="-285750">
              <a:spcAft>
                <a:spcPts val="600"/>
              </a:spcAft>
              <a:buFont typeface="Arial" panose="020B0604020202020204" pitchFamily="34" charset="0"/>
              <a:buChar char="•"/>
              <a:defRPr/>
            </a:pPr>
            <a:r>
              <a:rPr lang="en-US" sz="2000" dirty="0">
                <a:latin typeface="Cambria" panose="02040503050406030204" pitchFamily="18" charset="0"/>
              </a:rPr>
              <a:t>This was one of the residences </a:t>
            </a:r>
            <a:r>
              <a:rPr lang="en-US" sz="2000" dirty="0" smtClean="0">
                <a:latin typeface="Cambria" panose="02040503050406030204" pitchFamily="18" charset="0"/>
              </a:rPr>
              <a:t>of, </a:t>
            </a:r>
            <a:r>
              <a:rPr lang="en-US" sz="2000" dirty="0">
                <a:latin typeface="Cambria" panose="02040503050406030204" pitchFamily="18" charset="0"/>
              </a:rPr>
              <a:t>generally called Mahatma Gandhi, who lived there for about twelve years along with his wife, Kasturba Gandhi.</a:t>
            </a:r>
          </a:p>
          <a:p>
            <a:pPr marL="285750" indent="-285750">
              <a:spcAft>
                <a:spcPts val="600"/>
              </a:spcAft>
              <a:buFont typeface="Arial" panose="020B0604020202020204" pitchFamily="34" charset="0"/>
              <a:buChar char="•"/>
              <a:defRPr/>
            </a:pPr>
            <a:r>
              <a:rPr lang="en-US" sz="2000" dirty="0">
                <a:latin typeface="Cambria" panose="02040503050406030204" pitchFamily="18" charset="0"/>
              </a:rPr>
              <a:t>Worth visiting to understand </a:t>
            </a:r>
            <a:r>
              <a:rPr lang="en-US" sz="2000" dirty="0" err="1">
                <a:latin typeface="Cambria" panose="02040503050406030204" pitchFamily="18" charset="0"/>
              </a:rPr>
              <a:t>Gandhiji’s</a:t>
            </a:r>
            <a:r>
              <a:rPr lang="en-US" sz="2000" dirty="0">
                <a:latin typeface="Cambria" panose="02040503050406030204" pitchFamily="18" charset="0"/>
              </a:rPr>
              <a:t> way of life and his philosophies, especially his art of </a:t>
            </a:r>
            <a:r>
              <a:rPr lang="en-US" sz="2000" dirty="0" err="1">
                <a:latin typeface="Cambria" panose="02040503050406030204" pitchFamily="18" charset="0"/>
              </a:rPr>
              <a:t>khadi</a:t>
            </a:r>
            <a:r>
              <a:rPr lang="en-US" sz="2000" dirty="0">
                <a:latin typeface="Cambria" panose="02040503050406030204" pitchFamily="18" charset="0"/>
              </a:rPr>
              <a:t> weaving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1" y="1705970"/>
            <a:ext cx="3122553" cy="2234978"/>
          </a:xfrm>
          <a:prstGeom prst="rect">
            <a:avLst/>
          </a:prstGeom>
        </p:spPr>
      </p:pic>
      <p:sp>
        <p:nvSpPr>
          <p:cNvPr id="12" name="TextBox 11"/>
          <p:cNvSpPr txBox="1"/>
          <p:nvPr/>
        </p:nvSpPr>
        <p:spPr>
          <a:xfrm>
            <a:off x="222062" y="4478744"/>
            <a:ext cx="8071098" cy="2272156"/>
          </a:xfrm>
          <a:prstGeom prst="rect">
            <a:avLst/>
          </a:prstGeom>
          <a:solidFill>
            <a:schemeClr val="accent6">
              <a:lumMod val="20000"/>
              <a:lumOff val="80000"/>
            </a:schemeClr>
          </a:solidFill>
        </p:spPr>
        <p:txBody>
          <a:bodyPr wrap="square" lIns="54610" tIns="54610" rIns="54610" bIns="54610" rtlCol="0" anchor="ctr">
            <a:noAutofit/>
          </a:bodyPr>
          <a:lstStyle/>
          <a:p>
            <a:pPr marL="285750" indent="-285750">
              <a:spcAft>
                <a:spcPts val="600"/>
              </a:spcAft>
              <a:buFont typeface="Arial" panose="020B0604020202020204" pitchFamily="34" charset="0"/>
              <a:buChar char="•"/>
              <a:defRPr/>
            </a:pPr>
            <a:r>
              <a:rPr lang="en-US" sz="2000" dirty="0">
                <a:latin typeface="Cambria" panose="02040503050406030204" pitchFamily="18" charset="0"/>
              </a:rPr>
              <a:t>One of its kind of urban regeneration and environmental improvement initiative, the riverfront provides a meaningful waterfront environment and public space for recreation and leisure along the banks of the Sabarmati River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160" y="4517409"/>
            <a:ext cx="3122553" cy="2206990"/>
          </a:xfrm>
          <a:prstGeom prst="rect">
            <a:avLst/>
          </a:prstGeom>
        </p:spPr>
      </p:pic>
      <p:sp>
        <p:nvSpPr>
          <p:cNvPr id="2" name="Rectangle 1"/>
          <p:cNvSpPr/>
          <p:nvPr/>
        </p:nvSpPr>
        <p:spPr>
          <a:xfrm>
            <a:off x="222062" y="1178851"/>
            <a:ext cx="11193651" cy="527119"/>
          </a:xfrm>
          <a:prstGeom prst="rect">
            <a:avLst/>
          </a:prstGeom>
          <a:solidFill>
            <a:schemeClr val="accent5">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SABARMATI ASHRAM, AHMEDABAD</a:t>
            </a:r>
          </a:p>
        </p:txBody>
      </p:sp>
      <p:sp>
        <p:nvSpPr>
          <p:cNvPr id="14" name="Rectangle 13"/>
          <p:cNvSpPr/>
          <p:nvPr/>
        </p:nvSpPr>
        <p:spPr>
          <a:xfrm>
            <a:off x="222062" y="3951625"/>
            <a:ext cx="11193651" cy="527119"/>
          </a:xfrm>
          <a:prstGeom prst="rect">
            <a:avLst/>
          </a:prstGeom>
          <a:solidFill>
            <a:schemeClr val="accent6">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SABARMATI RIVERFRONT, </a:t>
            </a:r>
            <a:r>
              <a:rPr lang="en-US" sz="2000" b="1" dirty="0">
                <a:solidFill>
                  <a:schemeClr val="bg1"/>
                </a:solidFill>
                <a:latin typeface="Cambria" panose="02040503050406030204" pitchFamily="18" charset="0"/>
              </a:rPr>
              <a:t>AHMEDABAD</a:t>
            </a:r>
          </a:p>
        </p:txBody>
      </p:sp>
    </p:spTree>
    <p:extLst>
      <p:ext uri="{BB962C8B-B14F-4D97-AF65-F5344CB8AC3E}">
        <p14:creationId xmlns:p14="http://schemas.microsoft.com/office/powerpoint/2010/main" val="812882928"/>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Places to visit in and around </a:t>
            </a:r>
            <a:r>
              <a:rPr lang="en-US" sz="3200" b="1" dirty="0" err="1" smtClean="0">
                <a:solidFill>
                  <a:schemeClr val="accent2">
                    <a:lumMod val="75000"/>
                  </a:schemeClr>
                </a:solidFill>
                <a:latin typeface="Cambria" panose="02040503050406030204" pitchFamily="18" charset="0"/>
              </a:rPr>
              <a:t>Gandhinagar</a:t>
            </a:r>
            <a:endParaRPr lang="en-US" b="1" dirty="0" smtClean="0">
              <a:solidFill>
                <a:schemeClr val="accent2">
                  <a:lumMod val="75000"/>
                </a:schemeClr>
              </a:solidFill>
              <a:latin typeface="Cambria" panose="02040503050406030204" pitchFamily="18" charset="0"/>
            </a:endParaRPr>
          </a:p>
        </p:txBody>
      </p:sp>
      <p:sp>
        <p:nvSpPr>
          <p:cNvPr id="5" name="TextBox 4"/>
          <p:cNvSpPr txBox="1"/>
          <p:nvPr/>
        </p:nvSpPr>
        <p:spPr>
          <a:xfrm>
            <a:off x="3344615" y="1705970"/>
            <a:ext cx="8071098" cy="2272156"/>
          </a:xfrm>
          <a:prstGeom prst="rect">
            <a:avLst/>
          </a:prstGeom>
          <a:solidFill>
            <a:schemeClr val="accent5">
              <a:lumMod val="20000"/>
              <a:lumOff val="80000"/>
            </a:schemeClr>
          </a:solidFill>
        </p:spPr>
        <p:txBody>
          <a:bodyPr wrap="square" lIns="54610" tIns="54610" rIns="54610" bIns="54610" rtlCol="0" anchor="ctr">
            <a:noAutofit/>
          </a:bodyPr>
          <a:lstStyle/>
          <a:p>
            <a:pPr marL="285750" lvl="0" indent="-285750">
              <a:spcAft>
                <a:spcPts val="600"/>
              </a:spcAft>
              <a:buFont typeface="Arial" panose="020B0604020202020204" pitchFamily="34" charset="0"/>
              <a:buChar char="•"/>
              <a:defRPr/>
            </a:pPr>
            <a:r>
              <a:rPr lang="en-US" sz="2000" dirty="0">
                <a:latin typeface="Cambria" panose="02040503050406030204" pitchFamily="18" charset="0"/>
              </a:rPr>
              <a:t>The '</a:t>
            </a:r>
            <a:r>
              <a:rPr lang="en-US" sz="2000" dirty="0" err="1">
                <a:latin typeface="Cambria" panose="02040503050406030204" pitchFamily="18" charset="0"/>
              </a:rPr>
              <a:t>Vav</a:t>
            </a:r>
            <a:r>
              <a:rPr lang="en-US" sz="2000" dirty="0">
                <a:latin typeface="Cambria" panose="02040503050406030204" pitchFamily="18" charset="0"/>
              </a:rPr>
              <a:t>', built in 1499 by Mohammed </a:t>
            </a:r>
            <a:r>
              <a:rPr lang="en-US" sz="2000" dirty="0" err="1">
                <a:latin typeface="Cambria" panose="02040503050406030204" pitchFamily="18" charset="0"/>
              </a:rPr>
              <a:t>Begda</a:t>
            </a:r>
            <a:r>
              <a:rPr lang="en-US" sz="2000" dirty="0">
                <a:latin typeface="Cambria" panose="02040503050406030204" pitchFamily="18" charset="0"/>
              </a:rPr>
              <a:t> for Queen Rani </a:t>
            </a:r>
            <a:r>
              <a:rPr lang="en-US" sz="2000" dirty="0" err="1">
                <a:latin typeface="Cambria" panose="02040503050406030204" pitchFamily="18" charset="0"/>
              </a:rPr>
              <a:t>Roopba</a:t>
            </a:r>
            <a:r>
              <a:rPr lang="en-US" sz="2000" dirty="0">
                <a:latin typeface="Cambria" panose="02040503050406030204" pitchFamily="18" charset="0"/>
              </a:rPr>
              <a:t> (wife of Veer Singh), is an intricately carved </a:t>
            </a:r>
            <a:r>
              <a:rPr lang="en-US" sz="2000" dirty="0" err="1">
                <a:latin typeface="Cambria" panose="02040503050406030204" pitchFamily="18" charset="0"/>
              </a:rPr>
              <a:t>stepwell</a:t>
            </a:r>
            <a:r>
              <a:rPr lang="en-US" sz="2000" dirty="0">
                <a:latin typeface="Cambria" panose="02040503050406030204" pitchFamily="18" charset="0"/>
              </a:rPr>
              <a:t> which is five stories in depth</a:t>
            </a:r>
          </a:p>
          <a:p>
            <a:pPr marL="285750" lvl="0" indent="-285750">
              <a:spcAft>
                <a:spcPts val="600"/>
              </a:spcAft>
              <a:buFont typeface="Arial" panose="020B0604020202020204" pitchFamily="34" charset="0"/>
              <a:buChar char="•"/>
              <a:defRPr/>
            </a:pPr>
            <a:r>
              <a:rPr lang="en-US" sz="2000" dirty="0">
                <a:latin typeface="Cambria" panose="02040503050406030204" pitchFamily="18" charset="0"/>
              </a:rPr>
              <a:t>It is venue for colorful festivals and sacred rituals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62" y="1705970"/>
            <a:ext cx="3122552" cy="2245655"/>
          </a:xfrm>
          <a:prstGeom prst="rect">
            <a:avLst/>
          </a:prstGeom>
        </p:spPr>
      </p:pic>
      <p:sp>
        <p:nvSpPr>
          <p:cNvPr id="12" name="TextBox 11"/>
          <p:cNvSpPr txBox="1"/>
          <p:nvPr/>
        </p:nvSpPr>
        <p:spPr>
          <a:xfrm>
            <a:off x="222062" y="4478744"/>
            <a:ext cx="8071098" cy="2272156"/>
          </a:xfrm>
          <a:prstGeom prst="rect">
            <a:avLst/>
          </a:prstGeom>
          <a:solidFill>
            <a:schemeClr val="accent6">
              <a:lumMod val="20000"/>
              <a:lumOff val="80000"/>
            </a:schemeClr>
          </a:solidFill>
        </p:spPr>
        <p:txBody>
          <a:bodyPr wrap="square" lIns="54610" tIns="54610" rIns="54610" bIns="54610" rtlCol="0" anchor="ctr">
            <a:noAutofit/>
          </a:bodyPr>
          <a:lstStyle/>
          <a:p>
            <a:pPr marL="285750" indent="-285750">
              <a:spcAft>
                <a:spcPts val="600"/>
              </a:spcAft>
              <a:buFont typeface="Arial" panose="020B0604020202020204" pitchFamily="34" charset="0"/>
              <a:buChar char="•"/>
            </a:pPr>
            <a:r>
              <a:rPr lang="en-US" dirty="0">
                <a:latin typeface="Cambria" panose="02040503050406030204" pitchFamily="18" charset="0"/>
              </a:rPr>
              <a:t>A breathtaking and enchanting addition to the Swaminarayan </a:t>
            </a:r>
            <a:r>
              <a:rPr lang="en-US" dirty="0" err="1">
                <a:latin typeface="Cambria" panose="02040503050406030204" pitchFamily="18" charset="0"/>
              </a:rPr>
              <a:t>Akshardham</a:t>
            </a:r>
            <a:r>
              <a:rPr lang="en-US" dirty="0">
                <a:latin typeface="Cambria" panose="02040503050406030204" pitchFamily="18" charset="0"/>
              </a:rPr>
              <a:t> complex in </a:t>
            </a:r>
            <a:r>
              <a:rPr lang="en-US" dirty="0" err="1">
                <a:latin typeface="Cambria" panose="02040503050406030204" pitchFamily="18" charset="0"/>
              </a:rPr>
              <a:t>Gandhinagar</a:t>
            </a:r>
            <a:r>
              <a:rPr lang="en-US" dirty="0">
                <a:latin typeface="Cambria" panose="02040503050406030204" pitchFamily="18" charset="0"/>
              </a:rPr>
              <a:t>. The show reveals India’s ancient secret of inner light.</a:t>
            </a:r>
          </a:p>
          <a:p>
            <a:pPr marL="285750" indent="-285750">
              <a:spcAft>
                <a:spcPts val="600"/>
              </a:spcAft>
              <a:buFont typeface="Arial" panose="020B0604020202020204" pitchFamily="34" charset="0"/>
              <a:buChar char="•"/>
            </a:pPr>
            <a:r>
              <a:rPr lang="en-US" dirty="0">
                <a:latin typeface="Cambria" panose="02040503050406030204" pitchFamily="18" charset="0"/>
              </a:rPr>
              <a:t>Many technological elements of Sat-Chit-</a:t>
            </a:r>
            <a:r>
              <a:rPr lang="en-US" dirty="0" err="1">
                <a:latin typeface="Cambria" panose="02040503050406030204" pitchFamily="18" charset="0"/>
              </a:rPr>
              <a:t>Anand</a:t>
            </a:r>
            <a:r>
              <a:rPr lang="en-US" dirty="0">
                <a:latin typeface="Cambria" panose="02040503050406030204" pitchFamily="18" charset="0"/>
              </a:rPr>
              <a:t> makes it truly unique in the country, with a 130-feet wide and 70-feet high water screen, around 4,000 nozzles, 2,000 lights, over 100 pumps, 160-feet long sea-of-fire (fire spreading on water) along with several fireballs, three powerful lasers, all enhanced by 7.1 surround sound system.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3159" y="4478744"/>
            <a:ext cx="3122553" cy="2272156"/>
          </a:xfrm>
          <a:prstGeom prst="rect">
            <a:avLst/>
          </a:prstGeom>
        </p:spPr>
      </p:pic>
      <p:sp>
        <p:nvSpPr>
          <p:cNvPr id="2" name="Rectangle 1"/>
          <p:cNvSpPr/>
          <p:nvPr/>
        </p:nvSpPr>
        <p:spPr>
          <a:xfrm>
            <a:off x="222062" y="1178851"/>
            <a:ext cx="11193651" cy="527119"/>
          </a:xfrm>
          <a:prstGeom prst="rect">
            <a:avLst/>
          </a:prstGeom>
          <a:solidFill>
            <a:schemeClr val="accent5">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ADALAJ STEPWELL, GANDHINAGAR</a:t>
            </a:r>
          </a:p>
        </p:txBody>
      </p:sp>
      <p:sp>
        <p:nvSpPr>
          <p:cNvPr id="14" name="Rectangle 13"/>
          <p:cNvSpPr/>
          <p:nvPr/>
        </p:nvSpPr>
        <p:spPr>
          <a:xfrm>
            <a:off x="222062" y="3951625"/>
            <a:ext cx="11193651" cy="527119"/>
          </a:xfrm>
          <a:prstGeom prst="rect">
            <a:avLst/>
          </a:prstGeom>
          <a:solidFill>
            <a:schemeClr val="accent6">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WATERSHOW AT AKSHARDHAM TEMPLE, GANDHINAGAR</a:t>
            </a:r>
            <a:endParaRPr lang="en-US" sz="20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290338414"/>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Places to visit in and around </a:t>
            </a:r>
            <a:r>
              <a:rPr lang="en-US" sz="3200" b="1" dirty="0" err="1" smtClean="0">
                <a:solidFill>
                  <a:schemeClr val="accent2">
                    <a:lumMod val="75000"/>
                  </a:schemeClr>
                </a:solidFill>
                <a:latin typeface="Cambria" panose="02040503050406030204" pitchFamily="18" charset="0"/>
              </a:rPr>
              <a:t>Gandhinagar</a:t>
            </a:r>
            <a:endParaRPr lang="en-US" b="1" dirty="0" smtClean="0">
              <a:solidFill>
                <a:schemeClr val="accent2">
                  <a:lumMod val="75000"/>
                </a:schemeClr>
              </a:solidFill>
              <a:latin typeface="Cambria" panose="02040503050406030204" pitchFamily="18" charset="0"/>
            </a:endParaRPr>
          </a:p>
        </p:txBody>
      </p:sp>
      <p:sp>
        <p:nvSpPr>
          <p:cNvPr id="5" name="TextBox 4"/>
          <p:cNvSpPr txBox="1"/>
          <p:nvPr/>
        </p:nvSpPr>
        <p:spPr>
          <a:xfrm>
            <a:off x="3344615" y="1705970"/>
            <a:ext cx="8071098" cy="2272156"/>
          </a:xfrm>
          <a:prstGeom prst="rect">
            <a:avLst/>
          </a:prstGeom>
          <a:solidFill>
            <a:schemeClr val="accent5">
              <a:lumMod val="20000"/>
              <a:lumOff val="80000"/>
            </a:schemeClr>
          </a:solidFill>
        </p:spPr>
        <p:txBody>
          <a:bodyPr wrap="square" lIns="54610" tIns="54610" rIns="54610" bIns="54610" rtlCol="0" anchor="ctr">
            <a:noAutofit/>
          </a:bodyPr>
          <a:lstStyle/>
          <a:p>
            <a:pPr marL="285750" indent="-285750">
              <a:spcAft>
                <a:spcPts val="600"/>
              </a:spcAft>
              <a:buFont typeface="Arial" panose="020B0604020202020204" pitchFamily="34" charset="0"/>
              <a:buChar char="•"/>
            </a:pPr>
            <a:r>
              <a:rPr lang="en-US" dirty="0">
                <a:latin typeface="Cambria" panose="02040503050406030204" pitchFamily="18" charset="0"/>
              </a:rPr>
              <a:t>International Kite Event takes place in Ahmedabad (Kite capital of Gujarat) which accommodates visitors from many international destinations.</a:t>
            </a:r>
          </a:p>
          <a:p>
            <a:pPr marL="285750" indent="-285750">
              <a:spcAft>
                <a:spcPts val="600"/>
              </a:spcAft>
              <a:buFont typeface="Arial" panose="020B0604020202020204" pitchFamily="34" charset="0"/>
              <a:buChar char="•"/>
            </a:pPr>
            <a:r>
              <a:rPr lang="en-US" dirty="0">
                <a:latin typeface="Cambria" panose="02040503050406030204" pitchFamily="18" charset="0"/>
              </a:rPr>
              <a:t>The International Kite Festival India 2017 is set to display amazing collections of simple and fancy kites in all shapes and sizes. Groups of people participate in high kite flying if size is too big. The sky will be filled with bright colors of kites on banks of Sabarmati (Gandhi to Nehru Bridge). International visitors can learn the Gujarati style of kite flying with screams all over the place.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1" y="1708930"/>
            <a:ext cx="3122553" cy="2239736"/>
          </a:xfrm>
          <a:prstGeom prst="rect">
            <a:avLst/>
          </a:prstGeom>
        </p:spPr>
      </p:pic>
      <p:sp>
        <p:nvSpPr>
          <p:cNvPr id="12" name="TextBox 11"/>
          <p:cNvSpPr txBox="1"/>
          <p:nvPr/>
        </p:nvSpPr>
        <p:spPr>
          <a:xfrm>
            <a:off x="222062" y="4478744"/>
            <a:ext cx="8071098" cy="2272156"/>
          </a:xfrm>
          <a:prstGeom prst="rect">
            <a:avLst/>
          </a:prstGeom>
          <a:solidFill>
            <a:schemeClr val="accent6">
              <a:lumMod val="20000"/>
              <a:lumOff val="80000"/>
            </a:schemeClr>
          </a:solidFill>
        </p:spPr>
        <p:txBody>
          <a:bodyPr wrap="square" lIns="54610" tIns="54610" rIns="54610" bIns="54610" rtlCol="0" anchor="ctr">
            <a:noAutofit/>
          </a:bodyPr>
          <a:lstStyle/>
          <a:p>
            <a:pPr marL="285750" indent="-285750">
              <a:spcAft>
                <a:spcPts val="600"/>
              </a:spcAft>
              <a:buFont typeface="Arial" panose="020B0604020202020204" pitchFamily="34" charset="0"/>
              <a:buChar char="•"/>
            </a:pPr>
            <a:r>
              <a:rPr lang="en-US" dirty="0">
                <a:latin typeface="Cambria" panose="02040503050406030204" pitchFamily="18" charset="0"/>
              </a:rPr>
              <a:t>The </a:t>
            </a:r>
            <a:r>
              <a:rPr lang="en-US" dirty="0" err="1">
                <a:latin typeface="Cambria" panose="02040503050406030204" pitchFamily="18" charset="0"/>
              </a:rPr>
              <a:t>Sardar</a:t>
            </a:r>
            <a:r>
              <a:rPr lang="en-US" dirty="0">
                <a:latin typeface="Cambria" panose="02040503050406030204" pitchFamily="18" charset="0"/>
              </a:rPr>
              <a:t> </a:t>
            </a:r>
            <a:r>
              <a:rPr lang="en-US" dirty="0" err="1">
                <a:latin typeface="Cambria" panose="02040503050406030204" pitchFamily="18" charset="0"/>
              </a:rPr>
              <a:t>Vallabhbhai</a:t>
            </a:r>
            <a:r>
              <a:rPr lang="en-US" dirty="0">
                <a:latin typeface="Cambria" panose="02040503050406030204" pitchFamily="18" charset="0"/>
              </a:rPr>
              <a:t> Patel National Memorial is a museum and exhibition </a:t>
            </a:r>
            <a:r>
              <a:rPr lang="en-US" dirty="0" err="1">
                <a:latin typeface="Cambria" panose="02040503050406030204" pitchFamily="18" charset="0"/>
              </a:rPr>
              <a:t>centre</a:t>
            </a:r>
            <a:r>
              <a:rPr lang="en-US" dirty="0">
                <a:latin typeface="Cambria" panose="02040503050406030204" pitchFamily="18" charset="0"/>
              </a:rPr>
              <a:t> dedicated to </a:t>
            </a:r>
            <a:r>
              <a:rPr lang="en-US" dirty="0" err="1">
                <a:latin typeface="Cambria" panose="02040503050406030204" pitchFamily="18" charset="0"/>
              </a:rPr>
              <a:t>Sardar</a:t>
            </a:r>
            <a:r>
              <a:rPr lang="en-US" dirty="0">
                <a:latin typeface="Cambria" panose="02040503050406030204" pitchFamily="18" charset="0"/>
              </a:rPr>
              <a:t> </a:t>
            </a:r>
            <a:r>
              <a:rPr lang="en-US" dirty="0" err="1">
                <a:latin typeface="Cambria" panose="02040503050406030204" pitchFamily="18" charset="0"/>
              </a:rPr>
              <a:t>Vallabhbhai</a:t>
            </a:r>
            <a:r>
              <a:rPr lang="en-US" dirty="0">
                <a:latin typeface="Cambria" panose="02040503050406030204" pitchFamily="18" charset="0"/>
              </a:rPr>
              <a:t> Patel at </a:t>
            </a:r>
            <a:r>
              <a:rPr lang="en-US" dirty="0" err="1">
                <a:latin typeface="Cambria" panose="02040503050406030204" pitchFamily="18" charset="0"/>
              </a:rPr>
              <a:t>Moti</a:t>
            </a:r>
            <a:r>
              <a:rPr lang="en-US" dirty="0">
                <a:latin typeface="Cambria" panose="02040503050406030204" pitchFamily="18" charset="0"/>
              </a:rPr>
              <a:t> </a:t>
            </a:r>
            <a:r>
              <a:rPr lang="en-US" dirty="0" err="1">
                <a:latin typeface="Cambria" panose="02040503050406030204" pitchFamily="18" charset="0"/>
              </a:rPr>
              <a:t>Shahi</a:t>
            </a:r>
            <a:r>
              <a:rPr lang="en-US" dirty="0">
                <a:latin typeface="Cambria" panose="02040503050406030204" pitchFamily="18" charset="0"/>
              </a:rPr>
              <a:t> </a:t>
            </a:r>
            <a:r>
              <a:rPr lang="en-US" dirty="0" err="1">
                <a:latin typeface="Cambria" panose="02040503050406030204" pitchFamily="18" charset="0"/>
              </a:rPr>
              <a:t>Mahal</a:t>
            </a:r>
            <a:r>
              <a:rPr lang="en-US" dirty="0">
                <a:latin typeface="Cambria" panose="02040503050406030204" pitchFamily="18" charset="0"/>
              </a:rPr>
              <a:t>, Ahmedabad.</a:t>
            </a:r>
          </a:p>
          <a:p>
            <a:pPr marL="285750" indent="-285750">
              <a:spcAft>
                <a:spcPts val="600"/>
              </a:spcAft>
              <a:buFont typeface="Arial" panose="020B0604020202020204" pitchFamily="34" charset="0"/>
              <a:buChar char="•"/>
            </a:pPr>
            <a:r>
              <a:rPr lang="en-US" dirty="0">
                <a:latin typeface="Cambria" panose="02040503050406030204" pitchFamily="18" charset="0"/>
              </a:rPr>
              <a:t>The palace was built in 1622 by the Mughal Emperor Shah </a:t>
            </a:r>
            <a:r>
              <a:rPr lang="en-US" dirty="0" err="1">
                <a:latin typeface="Cambria" panose="02040503050406030204" pitchFamily="18" charset="0"/>
              </a:rPr>
              <a:t>Jahan</a:t>
            </a:r>
            <a:r>
              <a:rPr lang="en-US" dirty="0">
                <a:latin typeface="Cambria" panose="02040503050406030204" pitchFamily="18" charset="0"/>
              </a:rPr>
              <a:t> (1616-1622) to give work to the poor during a season of scarcity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160" y="4505245"/>
            <a:ext cx="3122553" cy="2219153"/>
          </a:xfrm>
          <a:prstGeom prst="rect">
            <a:avLst/>
          </a:prstGeom>
        </p:spPr>
      </p:pic>
      <p:sp>
        <p:nvSpPr>
          <p:cNvPr id="2" name="Rectangle 1"/>
          <p:cNvSpPr/>
          <p:nvPr/>
        </p:nvSpPr>
        <p:spPr>
          <a:xfrm>
            <a:off x="222062" y="1178851"/>
            <a:ext cx="11193651" cy="527119"/>
          </a:xfrm>
          <a:prstGeom prst="rect">
            <a:avLst/>
          </a:prstGeom>
          <a:solidFill>
            <a:schemeClr val="accent5">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KITE FESTIVAL, AHMEDABAD </a:t>
            </a:r>
          </a:p>
        </p:txBody>
      </p:sp>
      <p:sp>
        <p:nvSpPr>
          <p:cNvPr id="14" name="Rectangle 13"/>
          <p:cNvSpPr/>
          <p:nvPr/>
        </p:nvSpPr>
        <p:spPr>
          <a:xfrm>
            <a:off x="222062" y="3951625"/>
            <a:ext cx="11193651" cy="527119"/>
          </a:xfrm>
          <a:prstGeom prst="rect">
            <a:avLst/>
          </a:prstGeom>
          <a:solidFill>
            <a:schemeClr val="accent6">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SARDAR VALLABHBHAI PATEL MUSEUM, AHMEDABAD</a:t>
            </a:r>
            <a:endParaRPr lang="en-US" sz="20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431461504"/>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Summit Schedule – 11 January 2017</a:t>
            </a:r>
            <a:endParaRPr lang="en-US" b="1" dirty="0" smtClean="0">
              <a:solidFill>
                <a:schemeClr val="accent2">
                  <a:lumMod val="75000"/>
                </a:schemeClr>
              </a:solidFill>
              <a:latin typeface="Cambria" panose="02040503050406030204" pitchFamily="18" charset="0"/>
            </a:endParaRPr>
          </a:p>
        </p:txBody>
      </p:sp>
      <p:sp>
        <p:nvSpPr>
          <p:cNvPr id="9" name="Rectangle 8"/>
          <p:cNvSpPr/>
          <p:nvPr/>
        </p:nvSpPr>
        <p:spPr>
          <a:xfrm>
            <a:off x="11415713" y="6364940"/>
            <a:ext cx="447631" cy="420020"/>
          </a:xfrm>
          <a:prstGeom prst="rect">
            <a:avLst/>
          </a:prstGeom>
          <a:noFill/>
        </p:spPr>
        <p:txBody>
          <a:bodyPr wrap="square" rtlCol="0" anchor="t">
            <a:noAutofit/>
          </a:bodyPr>
          <a:lstStyle/>
          <a:p>
            <a:pPr algn="ctr"/>
            <a:r>
              <a:rPr lang="en-US" sz="1600" dirty="0">
                <a:latin typeface="Cambria" panose="02040503050406030204" pitchFamily="18" charset="0"/>
              </a:rPr>
              <a:t>3</a:t>
            </a:r>
            <a:endParaRPr lang="en-US" sz="1400" dirty="0" smtClean="0">
              <a:latin typeface="Cambria" panose="02040503050406030204" pitchFamily="18" charset="0"/>
            </a:endParaRPr>
          </a:p>
        </p:txBody>
      </p:sp>
      <p:graphicFrame>
        <p:nvGraphicFramePr>
          <p:cNvPr id="5" name="Table 4"/>
          <p:cNvGraphicFramePr>
            <a:graphicFrameLocks noGrp="1"/>
          </p:cNvGraphicFramePr>
          <p:nvPr>
            <p:extLst/>
          </p:nvPr>
        </p:nvGraphicFramePr>
        <p:xfrm>
          <a:off x="224853" y="1121395"/>
          <a:ext cx="11437493" cy="5663565"/>
        </p:xfrm>
        <a:graphic>
          <a:graphicData uri="http://schemas.openxmlformats.org/drawingml/2006/table">
            <a:tbl>
              <a:tblPr firstRow="1" bandRow="1">
                <a:tableStyleId>{7DF18680-E054-41AD-8BC1-D1AEF772440D}</a:tableStyleId>
              </a:tblPr>
              <a:tblGrid>
                <a:gridCol w="2030823">
                  <a:extLst>
                    <a:ext uri="{9D8B030D-6E8A-4147-A177-3AD203B41FA5}">
                      <a16:colId xmlns="" xmlns:a16="http://schemas.microsoft.com/office/drawing/2014/main" val="20000"/>
                    </a:ext>
                  </a:extLst>
                </a:gridCol>
                <a:gridCol w="4328680">
                  <a:extLst>
                    <a:ext uri="{9D8B030D-6E8A-4147-A177-3AD203B41FA5}">
                      <a16:colId xmlns="" xmlns:a16="http://schemas.microsoft.com/office/drawing/2014/main" val="20001"/>
                    </a:ext>
                  </a:extLst>
                </a:gridCol>
                <a:gridCol w="2338758"/>
                <a:gridCol w="2739232"/>
              </a:tblGrid>
              <a:tr h="326429">
                <a:tc>
                  <a:txBody>
                    <a:bodyPr/>
                    <a:lstStyle/>
                    <a:p>
                      <a:pPr algn="ctr"/>
                      <a:r>
                        <a:rPr lang="en-US" sz="1800" dirty="0" smtClean="0">
                          <a:latin typeface="Cambria" panose="02040503050406030204" pitchFamily="18" charset="0"/>
                        </a:rPr>
                        <a:t>Time</a:t>
                      </a:r>
                      <a:endParaRPr lang="en-US" sz="1800" dirty="0">
                        <a:latin typeface="Cambria" panose="02040503050406030204" pitchFamily="18" charset="0"/>
                      </a:endParaRPr>
                    </a:p>
                  </a:txBody>
                  <a:tcPr/>
                </a:tc>
                <a:tc>
                  <a:txBody>
                    <a:bodyPr/>
                    <a:lstStyle/>
                    <a:p>
                      <a:pPr algn="ctr"/>
                      <a:r>
                        <a:rPr lang="en-US" sz="1800" dirty="0" smtClean="0">
                          <a:latin typeface="Cambria" panose="02040503050406030204" pitchFamily="18" charset="0"/>
                        </a:rPr>
                        <a:t>Program</a:t>
                      </a:r>
                      <a:r>
                        <a:rPr lang="en-US" sz="1800" baseline="0" dirty="0" smtClean="0">
                          <a:latin typeface="Cambria" panose="02040503050406030204" pitchFamily="18" charset="0"/>
                        </a:rPr>
                        <a:t> Details</a:t>
                      </a:r>
                      <a:endParaRPr lang="en-US" sz="1800" dirty="0">
                        <a:latin typeface="Cambria" panose="02040503050406030204" pitchFamily="18" charset="0"/>
                      </a:endParaRPr>
                    </a:p>
                  </a:txBody>
                  <a:tcPr/>
                </a:tc>
                <a:tc>
                  <a:txBody>
                    <a:bodyPr/>
                    <a:lstStyle/>
                    <a:p>
                      <a:pPr algn="ctr"/>
                      <a:r>
                        <a:rPr lang="en-US" sz="1800" dirty="0" smtClean="0">
                          <a:latin typeface="Cambria" panose="02040503050406030204" pitchFamily="18" charset="0"/>
                        </a:rPr>
                        <a:t>Venue</a:t>
                      </a:r>
                      <a:endParaRPr lang="en-US" sz="1800" dirty="0">
                        <a:latin typeface="Cambria" panose="02040503050406030204" pitchFamily="18" charset="0"/>
                      </a:endParaRPr>
                    </a:p>
                  </a:txBody>
                  <a:tcPr/>
                </a:tc>
                <a:tc>
                  <a:txBody>
                    <a:bodyPr/>
                    <a:lstStyle/>
                    <a:p>
                      <a:pPr algn="ctr"/>
                      <a:r>
                        <a:rPr lang="en-US" sz="1800" dirty="0" err="1" smtClean="0">
                          <a:latin typeface="Cambria" panose="02040503050406030204" pitchFamily="18" charset="0"/>
                        </a:rPr>
                        <a:t>GoI</a:t>
                      </a:r>
                      <a:r>
                        <a:rPr lang="en-US" sz="1800" dirty="0" smtClean="0">
                          <a:latin typeface="Cambria" panose="02040503050406030204" pitchFamily="18" charset="0"/>
                        </a:rPr>
                        <a:t> Ministers</a:t>
                      </a:r>
                      <a:endParaRPr lang="en-US" sz="1800" dirty="0">
                        <a:latin typeface="Cambria" panose="02040503050406030204" pitchFamily="18" charset="0"/>
                      </a:endParaRPr>
                    </a:p>
                  </a:txBody>
                  <a:tcPr/>
                </a:tc>
                <a:extLst>
                  <a:ext uri="{0D108BD9-81ED-4DB2-BD59-A6C34878D82A}">
                    <a16:rowId xmlns="" xmlns:a16="http://schemas.microsoft.com/office/drawing/2014/main" val="10000"/>
                  </a:ext>
                </a:extLst>
              </a:tr>
              <a:tr h="253323">
                <a:tc gridSpan="4">
                  <a:txBody>
                    <a:bodyPr/>
                    <a:lstStyle/>
                    <a:p>
                      <a:pPr marL="0" marR="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800" b="1" kern="1200" baseline="0" dirty="0" smtClean="0">
                          <a:solidFill>
                            <a:schemeClr val="accent2">
                              <a:lumMod val="50000"/>
                            </a:schemeClr>
                          </a:solidFill>
                          <a:latin typeface="Cambria" panose="02040503050406030204" pitchFamily="18" charset="0"/>
                          <a:ea typeface="+mn-ea"/>
                          <a:cs typeface="+mn-cs"/>
                        </a:rPr>
                        <a:t>Theme and Country Seminars</a:t>
                      </a:r>
                      <a:endParaRPr lang="en-US" sz="1800" b="1" kern="1200" baseline="0" dirty="0">
                        <a:solidFill>
                          <a:schemeClr val="accent2">
                            <a:lumMod val="50000"/>
                          </a:schemeClr>
                        </a:solidFill>
                        <a:latin typeface="Cambria" panose="02040503050406030204" pitchFamily="18" charset="0"/>
                        <a:ea typeface="+mn-ea"/>
                        <a:cs typeface="+mn-cs"/>
                      </a:endParaRPr>
                    </a:p>
                  </a:txBody>
                  <a:tcPr marL="9525" marR="9525" marT="9525" marB="0" anchor="ctr"/>
                </a:tc>
                <a:tc hMerge="1">
                  <a:txBody>
                    <a:bodyPr/>
                    <a:lstStyle/>
                    <a:p>
                      <a:pPr algn="l" rtl="0" fontAlgn="ctr"/>
                      <a:endParaRPr lang="en-US" sz="1400" b="0" i="0" u="none" strike="noStrike" dirty="0">
                        <a:solidFill>
                          <a:srgbClr val="000000"/>
                        </a:solidFill>
                        <a:effectLst/>
                        <a:latin typeface="Bookman Old Style" panose="02050604050505020204" pitchFamily="18" charset="0"/>
                      </a:endParaRPr>
                    </a:p>
                  </a:txBody>
                  <a:tcPr marL="85725" marR="9525" marT="9525" marB="0" anchor="ctr"/>
                </a:tc>
                <a:tc hMerge="1">
                  <a:txBody>
                    <a:bodyPr/>
                    <a:lstStyle/>
                    <a:p>
                      <a:endParaRPr lang="en-US"/>
                    </a:p>
                  </a:txBody>
                  <a:tcPr/>
                </a:tc>
                <a:tc hMerge="1">
                  <a:txBody>
                    <a:bodyPr/>
                    <a:lstStyle/>
                    <a:p>
                      <a:endParaRPr lang="en-US"/>
                    </a:p>
                  </a:txBody>
                  <a:tcPr/>
                </a:tc>
              </a:tr>
              <a:tr h="498145">
                <a:tc rowSpan="2">
                  <a:txBody>
                    <a:bodyPr/>
                    <a:lstStyle/>
                    <a:p>
                      <a:pPr algn="ctr" fontAlgn="ctr"/>
                      <a:r>
                        <a:rPr lang="en-US" sz="1800" b="0" i="0" u="none" strike="noStrike" dirty="0">
                          <a:solidFill>
                            <a:srgbClr val="000000"/>
                          </a:solidFill>
                          <a:effectLst/>
                          <a:latin typeface="Cambria" panose="02040503050406030204" pitchFamily="18" charset="0"/>
                        </a:rPr>
                        <a:t>0930 - 1300</a:t>
                      </a:r>
                    </a:p>
                  </a:txBody>
                  <a:tcPr marL="95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GST: The </a:t>
                      </a:r>
                      <a:r>
                        <a:rPr lang="en-US" sz="1800" b="0" i="0" u="none" strike="noStrike" dirty="0" smtClean="0">
                          <a:solidFill>
                            <a:srgbClr val="000000"/>
                          </a:solidFill>
                          <a:effectLst/>
                          <a:latin typeface="Cambria" panose="02040503050406030204" pitchFamily="18" charset="0"/>
                        </a:rPr>
                        <a:t>Game-changer </a:t>
                      </a:r>
                      <a:r>
                        <a:rPr lang="en-US" sz="1800" b="0" i="0" u="none" strike="noStrike" dirty="0">
                          <a:solidFill>
                            <a:srgbClr val="000000"/>
                          </a:solidFill>
                          <a:effectLst/>
                          <a:latin typeface="Cambria" panose="02040503050406030204" pitchFamily="18" charset="0"/>
                        </a:rPr>
                        <a:t>for  Indian Economy </a:t>
                      </a: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Main Convention Hall</a:t>
                      </a:r>
                      <a:br>
                        <a:rPr lang="en-US" sz="1800" b="0" i="0" u="none" strike="noStrike" dirty="0">
                          <a:solidFill>
                            <a:srgbClr val="000000"/>
                          </a:solidFill>
                          <a:effectLst/>
                          <a:latin typeface="Cambria" panose="02040503050406030204" pitchFamily="18" charset="0"/>
                        </a:rPr>
                      </a:b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marL="0" algn="l" defTabSz="914400" rtl="0" eaLnBrk="1" fontAlgn="b" latinLnBrk="0" hangingPunct="1"/>
                      <a:r>
                        <a:rPr lang="en-US" sz="1800" b="0" i="0" u="none" strike="noStrike" kern="1200" dirty="0">
                          <a:solidFill>
                            <a:srgbClr val="000000"/>
                          </a:solidFill>
                          <a:effectLst/>
                          <a:latin typeface="Cambria" panose="02040503050406030204" pitchFamily="18" charset="0"/>
                          <a:ea typeface="+mn-ea"/>
                          <a:cs typeface="+mn-cs"/>
                        </a:rPr>
                        <a:t>Shri Arun </a:t>
                      </a:r>
                      <a:r>
                        <a:rPr lang="en-US" sz="1800" b="0" i="0" u="none" strike="noStrike" kern="1200" dirty="0" err="1">
                          <a:solidFill>
                            <a:srgbClr val="000000"/>
                          </a:solidFill>
                          <a:effectLst/>
                          <a:latin typeface="Cambria" panose="02040503050406030204" pitchFamily="18" charset="0"/>
                          <a:ea typeface="+mn-ea"/>
                          <a:cs typeface="+mn-cs"/>
                        </a:rPr>
                        <a:t>Jaitley</a:t>
                      </a:r>
                      <a:r>
                        <a:rPr lang="en-US" sz="1800" b="0" i="0" u="none" strike="noStrike" kern="1200" dirty="0">
                          <a:solidFill>
                            <a:srgbClr val="000000"/>
                          </a:solidFill>
                          <a:effectLst/>
                          <a:latin typeface="Cambria" panose="02040503050406030204" pitchFamily="18" charset="0"/>
                          <a:ea typeface="+mn-ea"/>
                          <a:cs typeface="+mn-cs"/>
                        </a:rPr>
                        <a:t>, </a:t>
                      </a:r>
                      <a:br>
                        <a:rPr lang="en-US" sz="1800" b="0" i="0" u="none" strike="noStrike" kern="1200" dirty="0">
                          <a:solidFill>
                            <a:srgbClr val="000000"/>
                          </a:solidFill>
                          <a:effectLst/>
                          <a:latin typeface="Cambria" panose="02040503050406030204" pitchFamily="18" charset="0"/>
                          <a:ea typeface="+mn-ea"/>
                          <a:cs typeface="+mn-cs"/>
                        </a:rPr>
                      </a:br>
                      <a:r>
                        <a:rPr lang="en-US" sz="1800" b="0" i="0" u="none" strike="noStrike" kern="1200" dirty="0" smtClean="0">
                          <a:solidFill>
                            <a:srgbClr val="000000"/>
                          </a:solidFill>
                          <a:effectLst/>
                          <a:latin typeface="Cambria" panose="02040503050406030204" pitchFamily="18" charset="0"/>
                          <a:ea typeface="+mn-ea"/>
                          <a:cs typeface="+mn-cs"/>
                        </a:rPr>
                        <a:t>Hon’ble Minister, Finance</a:t>
                      </a:r>
                      <a:endParaRPr lang="en-US" sz="1800" b="0" i="0" u="none" strike="noStrike" kern="1200" dirty="0">
                        <a:solidFill>
                          <a:srgbClr val="000000"/>
                        </a:solidFill>
                        <a:effectLst/>
                        <a:latin typeface="Cambria" panose="02040503050406030204" pitchFamily="18" charset="0"/>
                        <a:ea typeface="+mn-ea"/>
                        <a:cs typeface="+mn-cs"/>
                      </a:endParaRPr>
                    </a:p>
                  </a:txBody>
                  <a:tcPr marL="85725" marR="9525" marT="9525" marB="0" anchor="ctr"/>
                </a:tc>
                <a:extLst>
                  <a:ext uri="{0D108BD9-81ED-4DB2-BD59-A6C34878D82A}">
                    <a16:rowId xmlns="" xmlns:a16="http://schemas.microsoft.com/office/drawing/2014/main" val="10001"/>
                  </a:ext>
                </a:extLst>
              </a:tr>
              <a:tr h="742967">
                <a:tc vMerge="1">
                  <a:txBody>
                    <a:bodyPr/>
                    <a:lstStyle/>
                    <a:p>
                      <a:endParaRPr lang="en-US"/>
                    </a:p>
                  </a:txBody>
                  <a:tcPr/>
                </a:tc>
                <a:tc>
                  <a:txBody>
                    <a:bodyPr/>
                    <a:lstStyle/>
                    <a:p>
                      <a:pPr algn="l" rtl="0" fontAlgn="ctr"/>
                      <a:r>
                        <a:rPr lang="en-US" sz="1800" b="0" i="0" u="none" strike="noStrike" dirty="0">
                          <a:solidFill>
                            <a:srgbClr val="000000"/>
                          </a:solidFill>
                          <a:effectLst/>
                          <a:latin typeface="Cambria" panose="02040503050406030204" pitchFamily="18" charset="0"/>
                        </a:rPr>
                        <a:t>Smart and Livable Cities: Opportunities and Challenges</a:t>
                      </a:r>
                    </a:p>
                  </a:txBody>
                  <a:tcPr marL="85725" marR="9525" marT="9525" marB="0" anchor="ctr"/>
                </a:tc>
                <a:tc>
                  <a:txBody>
                    <a:bodyPr/>
                    <a:lstStyle/>
                    <a:p>
                      <a:pPr algn="l" rtl="0" fontAlgn="ctr"/>
                      <a:endParaRPr lang="en-US" sz="1800" b="0" i="0" u="none" strike="noStrike" dirty="0" smtClean="0">
                        <a:solidFill>
                          <a:srgbClr val="000000"/>
                        </a:solidFill>
                        <a:effectLst/>
                        <a:latin typeface="Cambria" panose="02040503050406030204" pitchFamily="18" charset="0"/>
                      </a:endParaRPr>
                    </a:p>
                    <a:p>
                      <a:pPr algn="l" rtl="0" fontAlgn="ctr"/>
                      <a:r>
                        <a:rPr lang="en-US" sz="1800" b="0" i="0" u="none" strike="noStrike" dirty="0" smtClean="0">
                          <a:solidFill>
                            <a:srgbClr val="000000"/>
                          </a:solidFill>
                          <a:effectLst/>
                          <a:latin typeface="Cambria" panose="02040503050406030204" pitchFamily="18" charset="0"/>
                        </a:rPr>
                        <a:t>SR-1</a:t>
                      </a:r>
                      <a:r>
                        <a:rPr lang="en-US" sz="1800" b="0" i="0" u="none" strike="noStrike" dirty="0">
                          <a:solidFill>
                            <a:srgbClr val="000000"/>
                          </a:solidFill>
                          <a:effectLst/>
                          <a:latin typeface="Cambria" panose="02040503050406030204" pitchFamily="18" charset="0"/>
                        </a:rPr>
                        <a:t/>
                      </a:r>
                      <a:br>
                        <a:rPr lang="en-US" sz="1800" b="0" i="0" u="none" strike="noStrike" dirty="0">
                          <a:solidFill>
                            <a:srgbClr val="000000"/>
                          </a:solidFill>
                          <a:effectLst/>
                          <a:latin typeface="Cambria" panose="02040503050406030204" pitchFamily="18" charset="0"/>
                        </a:rPr>
                      </a:b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marL="0" algn="l" defTabSz="914400" rtl="0" eaLnBrk="1" fontAlgn="b" latinLnBrk="0" hangingPunct="1"/>
                      <a:r>
                        <a:rPr lang="en-US" sz="1800" b="0" i="0" u="none" strike="noStrike" kern="1200" dirty="0">
                          <a:solidFill>
                            <a:srgbClr val="000000"/>
                          </a:solidFill>
                          <a:effectLst/>
                          <a:latin typeface="Cambria" panose="02040503050406030204" pitchFamily="18" charset="0"/>
                          <a:ea typeface="+mn-ea"/>
                          <a:cs typeface="+mn-cs"/>
                        </a:rPr>
                        <a:t>Shri M. </a:t>
                      </a:r>
                      <a:r>
                        <a:rPr lang="en-US" sz="1800" b="0" i="0" u="none" strike="noStrike" kern="1200" dirty="0" err="1">
                          <a:solidFill>
                            <a:srgbClr val="000000"/>
                          </a:solidFill>
                          <a:effectLst/>
                          <a:latin typeface="Cambria" panose="02040503050406030204" pitchFamily="18" charset="0"/>
                          <a:ea typeface="+mn-ea"/>
                          <a:cs typeface="+mn-cs"/>
                        </a:rPr>
                        <a:t>Venkaiah</a:t>
                      </a:r>
                      <a:r>
                        <a:rPr lang="en-US" sz="1800" b="0" i="0" u="none" strike="noStrike" kern="1200" dirty="0">
                          <a:solidFill>
                            <a:srgbClr val="000000"/>
                          </a:solidFill>
                          <a:effectLst/>
                          <a:latin typeface="Cambria" panose="02040503050406030204" pitchFamily="18" charset="0"/>
                          <a:ea typeface="+mn-ea"/>
                          <a:cs typeface="+mn-cs"/>
                        </a:rPr>
                        <a:t> Naidu, </a:t>
                      </a:r>
                      <a:r>
                        <a:rPr lang="en-US" sz="1800" b="0" i="0" u="none" strike="noStrike" kern="1200" dirty="0" smtClean="0">
                          <a:solidFill>
                            <a:srgbClr val="000000"/>
                          </a:solidFill>
                          <a:effectLst/>
                          <a:latin typeface="Cambria" panose="02040503050406030204" pitchFamily="18" charset="0"/>
                          <a:ea typeface="+mn-ea"/>
                          <a:cs typeface="+mn-cs"/>
                        </a:rPr>
                        <a:t>Hon’ble Minister</a:t>
                      </a:r>
                      <a:r>
                        <a:rPr lang="en-US" sz="1800" b="0" i="0" u="none" strike="noStrike" kern="1200" dirty="0">
                          <a:solidFill>
                            <a:srgbClr val="000000"/>
                          </a:solidFill>
                          <a:effectLst/>
                          <a:latin typeface="Cambria" panose="02040503050406030204" pitchFamily="18" charset="0"/>
                          <a:ea typeface="+mn-ea"/>
                          <a:cs typeface="+mn-cs"/>
                        </a:rPr>
                        <a:t>, </a:t>
                      </a:r>
                      <a:r>
                        <a:rPr lang="en-US" sz="1800" b="0" i="0" u="none" strike="noStrike" kern="1200" dirty="0" smtClean="0">
                          <a:solidFill>
                            <a:srgbClr val="000000"/>
                          </a:solidFill>
                          <a:effectLst/>
                          <a:latin typeface="Cambria" panose="02040503050406030204" pitchFamily="18" charset="0"/>
                          <a:ea typeface="+mn-ea"/>
                          <a:cs typeface="+mn-cs"/>
                        </a:rPr>
                        <a:t>Urban</a:t>
                      </a:r>
                      <a:r>
                        <a:rPr lang="en-US" sz="1800" b="0" i="0" u="none" strike="noStrike" kern="1200" baseline="0" dirty="0" smtClean="0">
                          <a:solidFill>
                            <a:srgbClr val="000000"/>
                          </a:solidFill>
                          <a:effectLst/>
                          <a:latin typeface="Cambria" panose="02040503050406030204" pitchFamily="18" charset="0"/>
                          <a:ea typeface="+mn-ea"/>
                          <a:cs typeface="+mn-cs"/>
                        </a:rPr>
                        <a:t> Development</a:t>
                      </a:r>
                      <a:endParaRPr lang="en-US" sz="1800" b="0" i="0" u="none" strike="noStrike" kern="1200" dirty="0">
                        <a:solidFill>
                          <a:srgbClr val="000000"/>
                        </a:solidFill>
                        <a:effectLst/>
                        <a:latin typeface="Cambria" panose="02040503050406030204" pitchFamily="18" charset="0"/>
                        <a:ea typeface="+mn-ea"/>
                        <a:cs typeface="+mn-cs"/>
                      </a:endParaRPr>
                    </a:p>
                  </a:txBody>
                  <a:tcPr marL="85725" marR="9525" marT="9525" marB="0" anchor="ctr"/>
                </a:tc>
                <a:extLst>
                  <a:ext uri="{0D108BD9-81ED-4DB2-BD59-A6C34878D82A}">
                    <a16:rowId xmlns="" xmlns:a16="http://schemas.microsoft.com/office/drawing/2014/main" val="10002"/>
                  </a:ext>
                </a:extLst>
              </a:tr>
              <a:tr h="742967">
                <a:tc rowSpan="6">
                  <a:txBody>
                    <a:bodyPr/>
                    <a:lstStyle/>
                    <a:p>
                      <a:pPr algn="ctr" rtl="0" fontAlgn="ctr"/>
                      <a:r>
                        <a:rPr lang="en-US" sz="1800" b="0" i="0" u="none" strike="noStrike">
                          <a:solidFill>
                            <a:srgbClr val="000000"/>
                          </a:solidFill>
                          <a:effectLst/>
                          <a:latin typeface="Cambria" panose="02040503050406030204" pitchFamily="18" charset="0"/>
                        </a:rPr>
                        <a:t>1000 – 1300</a:t>
                      </a:r>
                      <a:br>
                        <a:rPr lang="en-US" sz="1800" b="0" i="0" u="none" strike="noStrike">
                          <a:solidFill>
                            <a:srgbClr val="000000"/>
                          </a:solidFill>
                          <a:effectLst/>
                          <a:latin typeface="Cambria" panose="02040503050406030204" pitchFamily="18" charset="0"/>
                        </a:rPr>
                      </a:br>
                      <a:r>
                        <a:rPr lang="en-US" sz="1800" b="0" i="0" u="none" strike="noStrike">
                          <a:solidFill>
                            <a:srgbClr val="000000"/>
                          </a:solidFill>
                          <a:effectLst/>
                          <a:latin typeface="Cambria" panose="02040503050406030204" pitchFamily="18" charset="0"/>
                        </a:rPr>
                        <a:t>Theme &amp; Country Seminars</a:t>
                      </a:r>
                      <a:br>
                        <a:rPr lang="en-US" sz="1800" b="0" i="0" u="none" strike="noStrike">
                          <a:solidFill>
                            <a:srgbClr val="000000"/>
                          </a:solidFill>
                          <a:effectLst/>
                          <a:latin typeface="Cambria" panose="02040503050406030204" pitchFamily="18" charset="0"/>
                        </a:rPr>
                      </a:br>
                      <a:endParaRPr lang="en-US" sz="1800" b="0" i="0" u="none" strike="noStrike">
                        <a:solidFill>
                          <a:srgbClr val="000000"/>
                        </a:solidFill>
                        <a:effectLst/>
                        <a:latin typeface="Cambria" panose="02040503050406030204" pitchFamily="18" charset="0"/>
                      </a:endParaRPr>
                    </a:p>
                  </a:txBody>
                  <a:tcPr marL="95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Innovation, Startups &amp; Entrepreneurship</a:t>
                      </a: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Action Seminar Hall (ASH)</a:t>
                      </a:r>
                    </a:p>
                  </a:txBody>
                  <a:tcPr marL="85725" marR="9525" marT="9525" marB="0" anchor="ctr"/>
                </a:tc>
                <a:tc>
                  <a:txBody>
                    <a:bodyPr/>
                    <a:lstStyle/>
                    <a:p>
                      <a:pPr marL="0" algn="l" defTabSz="914400" rtl="0" eaLnBrk="1" fontAlgn="b" latinLnBrk="0" hangingPunct="1"/>
                      <a:r>
                        <a:rPr lang="en-US" sz="1800" b="0" i="0" u="none" strike="noStrike" kern="1200" dirty="0" err="1">
                          <a:solidFill>
                            <a:srgbClr val="000000"/>
                          </a:solidFill>
                          <a:effectLst/>
                          <a:latin typeface="Cambria" panose="02040503050406030204" pitchFamily="18" charset="0"/>
                          <a:ea typeface="+mn-ea"/>
                          <a:cs typeface="+mn-cs"/>
                        </a:rPr>
                        <a:t>Smt</a:t>
                      </a:r>
                      <a:r>
                        <a:rPr lang="en-US" sz="1800" b="0" i="0" u="none" strike="noStrike" kern="1200" dirty="0">
                          <a:solidFill>
                            <a:srgbClr val="000000"/>
                          </a:solidFill>
                          <a:effectLst/>
                          <a:latin typeface="Cambria" panose="02040503050406030204" pitchFamily="18" charset="0"/>
                          <a:ea typeface="+mn-ea"/>
                          <a:cs typeface="+mn-cs"/>
                        </a:rPr>
                        <a:t> </a:t>
                      </a:r>
                      <a:r>
                        <a:rPr lang="en-US" sz="1800" b="0" i="0" u="none" strike="noStrike" kern="1200" dirty="0" err="1" smtClean="0">
                          <a:solidFill>
                            <a:srgbClr val="000000"/>
                          </a:solidFill>
                          <a:effectLst/>
                          <a:latin typeface="Cambria" panose="02040503050406030204" pitchFamily="18" charset="0"/>
                          <a:ea typeface="+mn-ea"/>
                          <a:cs typeface="+mn-cs"/>
                        </a:rPr>
                        <a:t>Nirmala</a:t>
                      </a:r>
                      <a:r>
                        <a:rPr lang="en-US" sz="1800" b="0" i="0" u="none" strike="noStrike" kern="1200" dirty="0" smtClean="0">
                          <a:solidFill>
                            <a:srgbClr val="000000"/>
                          </a:solidFill>
                          <a:effectLst/>
                          <a:latin typeface="Cambria" panose="02040503050406030204" pitchFamily="18" charset="0"/>
                          <a:ea typeface="+mn-ea"/>
                          <a:cs typeface="+mn-cs"/>
                        </a:rPr>
                        <a:t> </a:t>
                      </a:r>
                      <a:r>
                        <a:rPr lang="en-US" sz="1800" b="0" i="0" u="none" strike="noStrike" kern="1200" dirty="0" err="1">
                          <a:solidFill>
                            <a:srgbClr val="000000"/>
                          </a:solidFill>
                          <a:effectLst/>
                          <a:latin typeface="Cambria" panose="02040503050406030204" pitchFamily="18" charset="0"/>
                          <a:ea typeface="+mn-ea"/>
                          <a:cs typeface="+mn-cs"/>
                        </a:rPr>
                        <a:t>Sitharaman</a:t>
                      </a:r>
                      <a:r>
                        <a:rPr lang="en-US" sz="1800" b="0" i="0" u="none" strike="noStrike" kern="1200" dirty="0">
                          <a:solidFill>
                            <a:srgbClr val="000000"/>
                          </a:solidFill>
                          <a:effectLst/>
                          <a:latin typeface="Cambria" panose="02040503050406030204" pitchFamily="18" charset="0"/>
                          <a:ea typeface="+mn-ea"/>
                          <a:cs typeface="+mn-cs"/>
                        </a:rPr>
                        <a:t>, </a:t>
                      </a:r>
                      <a:r>
                        <a:rPr lang="en-US" sz="1800" b="0" i="0" u="none" strike="noStrike" kern="1200" dirty="0" smtClean="0">
                          <a:solidFill>
                            <a:srgbClr val="000000"/>
                          </a:solidFill>
                          <a:effectLst/>
                          <a:latin typeface="Cambria" panose="02040503050406030204" pitchFamily="18" charset="0"/>
                          <a:ea typeface="+mn-ea"/>
                          <a:cs typeface="+mn-cs"/>
                        </a:rPr>
                        <a:t>Hon’ble Minister or</a:t>
                      </a:r>
                      <a:r>
                        <a:rPr lang="en-US" sz="1800" b="0" i="0" u="none" strike="noStrike" kern="1200" baseline="0" dirty="0" smtClean="0">
                          <a:solidFill>
                            <a:srgbClr val="000000"/>
                          </a:solidFill>
                          <a:effectLst/>
                          <a:latin typeface="Cambria" panose="02040503050406030204" pitchFamily="18" charset="0"/>
                          <a:ea typeface="+mn-ea"/>
                          <a:cs typeface="+mn-cs"/>
                        </a:rPr>
                        <a:t> State</a:t>
                      </a:r>
                      <a:r>
                        <a:rPr lang="en-US" sz="1800" b="0" i="0" u="none" strike="noStrike" kern="1200" dirty="0" smtClean="0">
                          <a:solidFill>
                            <a:srgbClr val="000000"/>
                          </a:solidFill>
                          <a:effectLst/>
                          <a:latin typeface="Cambria" panose="02040503050406030204" pitchFamily="18" charset="0"/>
                          <a:ea typeface="+mn-ea"/>
                          <a:cs typeface="+mn-cs"/>
                        </a:rPr>
                        <a:t>, </a:t>
                      </a:r>
                      <a:r>
                        <a:rPr lang="en-US" sz="1800" b="0" i="0" u="none" strike="noStrike" kern="1200" dirty="0">
                          <a:solidFill>
                            <a:srgbClr val="000000"/>
                          </a:solidFill>
                          <a:effectLst/>
                          <a:latin typeface="Cambria" panose="02040503050406030204" pitchFamily="18" charset="0"/>
                          <a:ea typeface="+mn-ea"/>
                          <a:cs typeface="+mn-cs"/>
                        </a:rPr>
                        <a:t>C&amp;I</a:t>
                      </a:r>
                    </a:p>
                  </a:txBody>
                  <a:tcPr marL="85725" marR="9525" marT="9525" marB="0" anchor="ctr"/>
                </a:tc>
                <a:extLst>
                  <a:ext uri="{0D108BD9-81ED-4DB2-BD59-A6C34878D82A}">
                    <a16:rowId xmlns="" xmlns:a16="http://schemas.microsoft.com/office/drawing/2014/main" val="10003"/>
                  </a:ext>
                </a:extLst>
              </a:tr>
              <a:tr h="742967">
                <a:tc vMerge="1">
                  <a:txBody>
                    <a:bodyPr/>
                    <a:lstStyle/>
                    <a:p>
                      <a:endParaRPr lang="en-US"/>
                    </a:p>
                  </a:txBody>
                  <a:tcPr/>
                </a:tc>
                <a:tc>
                  <a:txBody>
                    <a:bodyPr/>
                    <a:lstStyle/>
                    <a:p>
                      <a:pPr algn="l" rtl="0" fontAlgn="ctr"/>
                      <a:r>
                        <a:rPr lang="en-US" sz="1800" b="1" i="0" u="none" strike="noStrike">
                          <a:solidFill>
                            <a:srgbClr val="000000"/>
                          </a:solidFill>
                          <a:effectLst/>
                          <a:latin typeface="Cambria" panose="02040503050406030204" pitchFamily="18" charset="0"/>
                        </a:rPr>
                        <a:t>Make In Gujarat Series:</a:t>
                      </a:r>
                      <a:r>
                        <a:rPr lang="en-US" sz="1800" b="0" i="0" u="none" strike="noStrike">
                          <a:solidFill>
                            <a:srgbClr val="000000"/>
                          </a:solidFill>
                          <a:effectLst/>
                          <a:latin typeface="Cambria" panose="02040503050406030204" pitchFamily="18" charset="0"/>
                        </a:rPr>
                        <a:t/>
                      </a:r>
                      <a:br>
                        <a:rPr lang="en-US" sz="1800" b="0" i="0" u="none" strike="noStrike">
                          <a:solidFill>
                            <a:srgbClr val="000000"/>
                          </a:solidFill>
                          <a:effectLst/>
                          <a:latin typeface="Cambria" panose="02040503050406030204" pitchFamily="18" charset="0"/>
                        </a:rPr>
                      </a:br>
                      <a:r>
                        <a:rPr lang="en-US" sz="1800" b="0" i="0" u="none" strike="noStrike">
                          <a:solidFill>
                            <a:srgbClr val="000000"/>
                          </a:solidFill>
                          <a:effectLst/>
                          <a:latin typeface="Cambria" panose="02040503050406030204" pitchFamily="18" charset="0"/>
                        </a:rPr>
                        <a:t>Biotechnology</a:t>
                      </a: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SR-4</a:t>
                      </a:r>
                      <a:br>
                        <a:rPr lang="en-US" sz="1800" b="0" i="0" u="none" strike="noStrike" dirty="0">
                          <a:solidFill>
                            <a:srgbClr val="000000"/>
                          </a:solidFill>
                          <a:effectLst/>
                          <a:latin typeface="Cambria" panose="02040503050406030204" pitchFamily="18" charset="0"/>
                        </a:rPr>
                      </a:b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marL="0" algn="l" defTabSz="914400" rtl="0" eaLnBrk="1" fontAlgn="b" latinLnBrk="0" hangingPunct="1"/>
                      <a:r>
                        <a:rPr lang="en-US" sz="1800" b="0" i="0" u="none" strike="noStrike" kern="1200" dirty="0" err="1" smtClean="0">
                          <a:solidFill>
                            <a:srgbClr val="000000"/>
                          </a:solidFill>
                          <a:effectLst/>
                          <a:latin typeface="Cambria" panose="02040503050406030204" pitchFamily="18" charset="0"/>
                          <a:ea typeface="+mn-ea"/>
                          <a:cs typeface="+mn-cs"/>
                        </a:rPr>
                        <a:t>Smt</a:t>
                      </a:r>
                      <a:r>
                        <a:rPr lang="en-US" sz="1800" b="0" i="0" u="none" strike="noStrike" kern="1200" dirty="0" smtClean="0">
                          <a:solidFill>
                            <a:srgbClr val="000000"/>
                          </a:solidFill>
                          <a:effectLst/>
                          <a:latin typeface="Cambria" panose="02040503050406030204" pitchFamily="18" charset="0"/>
                          <a:ea typeface="+mn-ea"/>
                          <a:cs typeface="+mn-cs"/>
                        </a:rPr>
                        <a:t> </a:t>
                      </a:r>
                      <a:r>
                        <a:rPr lang="en-US" sz="1800" b="0" i="0" u="none" strike="noStrike" kern="1200" dirty="0" err="1" smtClean="0">
                          <a:solidFill>
                            <a:srgbClr val="000000"/>
                          </a:solidFill>
                          <a:effectLst/>
                          <a:latin typeface="Cambria" panose="02040503050406030204" pitchFamily="18" charset="0"/>
                          <a:ea typeface="+mn-ea"/>
                          <a:cs typeface="+mn-cs"/>
                        </a:rPr>
                        <a:t>Harsimrat</a:t>
                      </a:r>
                      <a:r>
                        <a:rPr lang="en-US" sz="1800" b="0" i="0" u="none" strike="noStrike" kern="1200" dirty="0" smtClean="0">
                          <a:solidFill>
                            <a:srgbClr val="000000"/>
                          </a:solidFill>
                          <a:effectLst/>
                          <a:latin typeface="Cambria" panose="02040503050406030204" pitchFamily="18" charset="0"/>
                          <a:ea typeface="+mn-ea"/>
                          <a:cs typeface="+mn-cs"/>
                        </a:rPr>
                        <a:t> Kaur </a:t>
                      </a:r>
                      <a:r>
                        <a:rPr lang="en-US" sz="1800" b="0" i="0" u="none" strike="noStrike" kern="1200" dirty="0" err="1" smtClean="0">
                          <a:solidFill>
                            <a:srgbClr val="000000"/>
                          </a:solidFill>
                          <a:effectLst/>
                          <a:latin typeface="Cambria" panose="02040503050406030204" pitchFamily="18" charset="0"/>
                          <a:ea typeface="+mn-ea"/>
                          <a:cs typeface="+mn-cs"/>
                        </a:rPr>
                        <a:t>Badal</a:t>
                      </a:r>
                      <a:r>
                        <a:rPr lang="en-US" sz="1800" b="0" i="0" u="none" strike="noStrike" kern="1200" dirty="0" smtClean="0">
                          <a:solidFill>
                            <a:srgbClr val="000000"/>
                          </a:solidFill>
                          <a:effectLst/>
                          <a:latin typeface="Cambria" panose="02040503050406030204" pitchFamily="18" charset="0"/>
                          <a:ea typeface="+mn-ea"/>
                          <a:cs typeface="+mn-cs"/>
                        </a:rPr>
                        <a:t>, Hon’ble Minister, Food Processing </a:t>
                      </a:r>
                      <a:endParaRPr lang="en-US" sz="1800" b="0" i="0" u="none" strike="noStrike" kern="1200" dirty="0">
                        <a:solidFill>
                          <a:srgbClr val="000000"/>
                        </a:solidFill>
                        <a:effectLst/>
                        <a:latin typeface="Cambria" panose="02040503050406030204" pitchFamily="18" charset="0"/>
                        <a:ea typeface="+mn-ea"/>
                        <a:cs typeface="+mn-cs"/>
                      </a:endParaRPr>
                    </a:p>
                  </a:txBody>
                  <a:tcPr marL="85725" marR="9525" marT="9525" marB="0" anchor="ctr"/>
                </a:tc>
                <a:extLst>
                  <a:ext uri="{0D108BD9-81ED-4DB2-BD59-A6C34878D82A}">
                    <a16:rowId xmlns="" xmlns:a16="http://schemas.microsoft.com/office/drawing/2014/main" val="10004"/>
                  </a:ext>
                </a:extLst>
              </a:tr>
              <a:tr h="498145">
                <a:tc vMerge="1">
                  <a:txBody>
                    <a:bodyPr/>
                    <a:lstStyle/>
                    <a:p>
                      <a:endParaRPr lang="en-US"/>
                    </a:p>
                  </a:txBody>
                  <a:tcPr/>
                </a:tc>
                <a:tc>
                  <a:txBody>
                    <a:bodyPr/>
                    <a:lstStyle/>
                    <a:p>
                      <a:pPr algn="l" rtl="0" fontAlgn="ctr"/>
                      <a:r>
                        <a:rPr lang="en-US" sz="1800" b="0" i="0" u="none" strike="noStrike" dirty="0">
                          <a:solidFill>
                            <a:srgbClr val="000000"/>
                          </a:solidFill>
                          <a:effectLst/>
                          <a:latin typeface="Cambria" panose="02040503050406030204" pitchFamily="18" charset="0"/>
                        </a:rPr>
                        <a:t>Smart </a:t>
                      </a:r>
                      <a:r>
                        <a:rPr lang="en-US" sz="1800" b="0" i="0" u="none" strike="noStrike" dirty="0" smtClean="0">
                          <a:solidFill>
                            <a:srgbClr val="000000"/>
                          </a:solidFill>
                          <a:effectLst/>
                          <a:latin typeface="Cambria" panose="02040503050406030204" pitchFamily="18" charset="0"/>
                        </a:rPr>
                        <a:t>Villages:</a:t>
                      </a:r>
                      <a:r>
                        <a:rPr lang="en-US" sz="1800" b="0" i="0" u="none" strike="noStrike" baseline="0" dirty="0" smtClean="0">
                          <a:solidFill>
                            <a:srgbClr val="000000"/>
                          </a:solidFill>
                          <a:effectLst/>
                          <a:latin typeface="Cambria" panose="02040503050406030204" pitchFamily="18" charset="0"/>
                        </a:rPr>
                        <a:t> Empowering Rural India</a:t>
                      </a: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SR-2</a:t>
                      </a:r>
                      <a:br>
                        <a:rPr lang="en-US" sz="1800" b="0" i="0" u="none" strike="noStrike" dirty="0">
                          <a:solidFill>
                            <a:srgbClr val="000000"/>
                          </a:solidFill>
                          <a:effectLst/>
                          <a:latin typeface="Cambria" panose="02040503050406030204" pitchFamily="18" charset="0"/>
                        </a:rPr>
                      </a:b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endParaRPr lang="en-US" sz="1800"/>
                    </a:p>
                  </a:txBody>
                  <a:tcPr marL="85725" marR="9525" marT="9525" marB="0" anchor="ctr"/>
                </a:tc>
                <a:extLst>
                  <a:ext uri="{0D108BD9-81ED-4DB2-BD59-A6C34878D82A}">
                    <a16:rowId xmlns="" xmlns:a16="http://schemas.microsoft.com/office/drawing/2014/main" val="10005"/>
                  </a:ext>
                </a:extLst>
              </a:tr>
              <a:tr h="742967">
                <a:tc vMerge="1">
                  <a:txBody>
                    <a:bodyPr/>
                    <a:lstStyle/>
                    <a:p>
                      <a:endParaRPr lang="en-US"/>
                    </a:p>
                  </a:txBody>
                  <a:tcPr/>
                </a:tc>
                <a:tc>
                  <a:txBody>
                    <a:bodyPr/>
                    <a:lstStyle/>
                    <a:p>
                      <a:pPr algn="l" rtl="0" fontAlgn="ctr"/>
                      <a:r>
                        <a:rPr lang="en-US" sz="1800" b="1" i="0" u="none" strike="noStrike">
                          <a:solidFill>
                            <a:srgbClr val="000000"/>
                          </a:solidFill>
                          <a:effectLst/>
                          <a:latin typeface="Cambria" panose="02040503050406030204" pitchFamily="18" charset="0"/>
                        </a:rPr>
                        <a:t>Make In Gujarat Series:</a:t>
                      </a:r>
                      <a:r>
                        <a:rPr lang="en-US" sz="1800" b="0" i="0" u="none" strike="noStrike">
                          <a:solidFill>
                            <a:srgbClr val="000000"/>
                          </a:solidFill>
                          <a:effectLst/>
                          <a:latin typeface="Cambria" panose="02040503050406030204" pitchFamily="18" charset="0"/>
                        </a:rPr>
                        <a:t/>
                      </a:r>
                      <a:br>
                        <a:rPr lang="en-US" sz="1800" b="0" i="0" u="none" strike="noStrike">
                          <a:solidFill>
                            <a:srgbClr val="000000"/>
                          </a:solidFill>
                          <a:effectLst/>
                          <a:latin typeface="Cambria" panose="02040503050406030204" pitchFamily="18" charset="0"/>
                        </a:rPr>
                      </a:br>
                      <a:r>
                        <a:rPr lang="en-US" sz="1800" b="0" i="0" u="none" strike="noStrike">
                          <a:solidFill>
                            <a:srgbClr val="000000"/>
                          </a:solidFill>
                          <a:effectLst/>
                          <a:latin typeface="Cambria" panose="02040503050406030204" pitchFamily="18" charset="0"/>
                        </a:rPr>
                        <a:t>Food Processing</a:t>
                      </a: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SR-3</a:t>
                      </a:r>
                      <a:br>
                        <a:rPr lang="en-US" sz="1800" b="0" i="0" u="none" strike="noStrike" dirty="0">
                          <a:solidFill>
                            <a:srgbClr val="000000"/>
                          </a:solidFill>
                          <a:effectLst/>
                          <a:latin typeface="Cambria" panose="02040503050406030204" pitchFamily="18" charset="0"/>
                        </a:rPr>
                      </a:b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marL="0" algn="l" defTabSz="914400" rtl="0" eaLnBrk="1" fontAlgn="b" latinLnBrk="0" hangingPunct="1"/>
                      <a:r>
                        <a:rPr lang="en-US" sz="1800" b="0" i="0" u="none" strike="noStrike" kern="1200" dirty="0" err="1" smtClean="0">
                          <a:solidFill>
                            <a:srgbClr val="000000"/>
                          </a:solidFill>
                          <a:effectLst/>
                          <a:latin typeface="Cambria" panose="02040503050406030204" pitchFamily="18" charset="0"/>
                          <a:ea typeface="+mn-ea"/>
                          <a:cs typeface="+mn-cs"/>
                        </a:rPr>
                        <a:t>Smt</a:t>
                      </a:r>
                      <a:r>
                        <a:rPr lang="en-US" sz="1800" b="0" i="0" u="none" strike="noStrike" kern="1200" dirty="0" smtClean="0">
                          <a:solidFill>
                            <a:srgbClr val="000000"/>
                          </a:solidFill>
                          <a:effectLst/>
                          <a:latin typeface="Cambria" panose="02040503050406030204" pitchFamily="18" charset="0"/>
                          <a:ea typeface="+mn-ea"/>
                          <a:cs typeface="+mn-cs"/>
                        </a:rPr>
                        <a:t> </a:t>
                      </a:r>
                      <a:r>
                        <a:rPr lang="en-US" sz="1800" b="0" i="0" u="none" strike="noStrike" kern="1200" dirty="0" err="1" smtClean="0">
                          <a:solidFill>
                            <a:srgbClr val="000000"/>
                          </a:solidFill>
                          <a:effectLst/>
                          <a:latin typeface="Cambria" panose="02040503050406030204" pitchFamily="18" charset="0"/>
                          <a:ea typeface="+mn-ea"/>
                          <a:cs typeface="+mn-cs"/>
                        </a:rPr>
                        <a:t>Harsimrat</a:t>
                      </a:r>
                      <a:r>
                        <a:rPr lang="en-US" sz="1800" b="0" i="0" u="none" strike="noStrike" kern="1200" dirty="0" smtClean="0">
                          <a:solidFill>
                            <a:srgbClr val="000000"/>
                          </a:solidFill>
                          <a:effectLst/>
                          <a:latin typeface="Cambria" panose="02040503050406030204" pitchFamily="18" charset="0"/>
                          <a:ea typeface="+mn-ea"/>
                          <a:cs typeface="+mn-cs"/>
                        </a:rPr>
                        <a:t> Kaur </a:t>
                      </a:r>
                      <a:r>
                        <a:rPr lang="en-US" sz="1800" b="0" i="0" u="none" strike="noStrike" kern="1200" dirty="0" err="1" smtClean="0">
                          <a:solidFill>
                            <a:srgbClr val="000000"/>
                          </a:solidFill>
                          <a:effectLst/>
                          <a:latin typeface="Cambria" panose="02040503050406030204" pitchFamily="18" charset="0"/>
                          <a:ea typeface="+mn-ea"/>
                          <a:cs typeface="+mn-cs"/>
                        </a:rPr>
                        <a:t>Badal</a:t>
                      </a:r>
                      <a:r>
                        <a:rPr lang="en-US" sz="1800" b="0" i="0" u="none" strike="noStrike" kern="1200" dirty="0" smtClean="0">
                          <a:solidFill>
                            <a:srgbClr val="000000"/>
                          </a:solidFill>
                          <a:effectLst/>
                          <a:latin typeface="Cambria" panose="02040503050406030204" pitchFamily="18" charset="0"/>
                          <a:ea typeface="+mn-ea"/>
                          <a:cs typeface="+mn-cs"/>
                        </a:rPr>
                        <a:t>, Hon’ble Minister, Food Processing </a:t>
                      </a:r>
                      <a:endParaRPr lang="en-US" sz="1800" b="0" i="0" u="none" strike="noStrike" kern="1200" dirty="0">
                        <a:solidFill>
                          <a:srgbClr val="000000"/>
                        </a:solidFill>
                        <a:effectLst/>
                        <a:latin typeface="Cambria" panose="02040503050406030204" pitchFamily="18" charset="0"/>
                        <a:ea typeface="+mn-ea"/>
                        <a:cs typeface="+mn-cs"/>
                      </a:endParaRPr>
                    </a:p>
                  </a:txBody>
                  <a:tcPr marL="85725" marR="9525" marT="9525" marB="0" anchor="ctr"/>
                </a:tc>
              </a:tr>
              <a:tr h="253323">
                <a:tc vMerge="1">
                  <a:txBody>
                    <a:bodyPr/>
                    <a:lstStyle/>
                    <a:p>
                      <a:endParaRPr lang="en-US"/>
                    </a:p>
                  </a:txBody>
                  <a:tcPr/>
                </a:tc>
                <a:tc>
                  <a:txBody>
                    <a:bodyPr/>
                    <a:lstStyle/>
                    <a:p>
                      <a:pPr algn="l" rtl="0" fontAlgn="ctr"/>
                      <a:r>
                        <a:rPr lang="en-US" sz="1800" b="0" i="0" u="none" strike="noStrike">
                          <a:solidFill>
                            <a:srgbClr val="000000"/>
                          </a:solidFill>
                          <a:effectLst/>
                          <a:latin typeface="Cambria" panose="02040503050406030204" pitchFamily="18" charset="0"/>
                        </a:rPr>
                        <a:t>Country Seminars</a:t>
                      </a: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CH (Country Halls)</a:t>
                      </a:r>
                    </a:p>
                  </a:txBody>
                  <a:tcPr marL="85725" marR="9525" marT="9525" marB="0" anchor="ctr"/>
                </a:tc>
                <a:tc>
                  <a:txBody>
                    <a:bodyPr/>
                    <a:lstStyle/>
                    <a:p>
                      <a:pPr marL="0" algn="l" defTabSz="914400" rtl="0" eaLnBrk="1" fontAlgn="b" latinLnBrk="0" hangingPunct="1"/>
                      <a:r>
                        <a:rPr lang="en-US" sz="1800" b="0" i="0" u="none" strike="noStrike" kern="1200" dirty="0">
                          <a:solidFill>
                            <a:srgbClr val="000000"/>
                          </a:solidFill>
                          <a:effectLst/>
                          <a:latin typeface="Cambria" panose="02040503050406030204" pitchFamily="18" charset="0"/>
                          <a:ea typeface="+mn-ea"/>
                          <a:cs typeface="+mn-cs"/>
                        </a:rPr>
                        <a:t> </a:t>
                      </a:r>
                    </a:p>
                  </a:txBody>
                  <a:tcPr marL="85725" marR="9525" marT="9525" marB="0" anchor="ctr"/>
                </a:tc>
              </a:tr>
              <a:tr h="253323">
                <a:tc vMerge="1">
                  <a:txBody>
                    <a:bodyPr/>
                    <a:lstStyle/>
                    <a:p>
                      <a:endParaRPr lang="en-US"/>
                    </a:p>
                  </a:txBody>
                  <a:tcPr/>
                </a:tc>
                <a:tc>
                  <a:txBody>
                    <a:bodyPr/>
                    <a:lstStyle/>
                    <a:p>
                      <a:pPr algn="l" fontAlgn="b"/>
                      <a:r>
                        <a:rPr lang="en-US" sz="1800" b="0" i="0" u="none" strike="noStrike" dirty="0" smtClean="0">
                          <a:solidFill>
                            <a:srgbClr val="000000"/>
                          </a:solidFill>
                          <a:effectLst/>
                          <a:latin typeface="Cambria" panose="02040503050406030204" pitchFamily="18" charset="0"/>
                        </a:rPr>
                        <a:t>  B2B </a:t>
                      </a:r>
                      <a:r>
                        <a:rPr lang="en-US" sz="1800" b="0" i="0" u="none" strike="noStrike" dirty="0">
                          <a:solidFill>
                            <a:srgbClr val="000000"/>
                          </a:solidFill>
                          <a:effectLst/>
                          <a:latin typeface="Cambria" panose="02040503050406030204" pitchFamily="18" charset="0"/>
                        </a:rPr>
                        <a:t>meetings</a:t>
                      </a:r>
                    </a:p>
                  </a:txBody>
                  <a:tcPr marL="9525" marR="9525" marT="9525" marB="0" anchor="b"/>
                </a:tc>
                <a:tc>
                  <a:txBody>
                    <a:bodyPr/>
                    <a:lstStyle/>
                    <a:p>
                      <a:pPr algn="l" fontAlgn="b"/>
                      <a:r>
                        <a:rPr lang="en-US" sz="1800" b="0" i="0" u="none" strike="noStrike" dirty="0">
                          <a:solidFill>
                            <a:srgbClr val="000000"/>
                          </a:solidFill>
                          <a:effectLst/>
                          <a:latin typeface="Cambria" panose="02040503050406030204" pitchFamily="18" charset="0"/>
                        </a:rPr>
                        <a:t>SR-6</a:t>
                      </a:r>
                    </a:p>
                  </a:txBody>
                  <a:tcPr marL="9525" marR="9525" marT="9525" marB="0" anchor="b"/>
                </a:tc>
                <a:tc>
                  <a:txBody>
                    <a:bodyPr/>
                    <a:lstStyle/>
                    <a:p>
                      <a:pPr marL="0" algn="l" defTabSz="914400" rtl="0" eaLnBrk="1" fontAlgn="b" latinLnBrk="0" hangingPunct="1"/>
                      <a:r>
                        <a:rPr lang="en-US" sz="1800" b="0" i="0" u="none" strike="noStrike" kern="1200" dirty="0">
                          <a:solidFill>
                            <a:srgbClr val="000000"/>
                          </a:solidFill>
                          <a:effectLst/>
                          <a:latin typeface="Cambria" panose="02040503050406030204" pitchFamily="18" charset="0"/>
                          <a:ea typeface="+mn-ea"/>
                          <a:cs typeface="+mn-cs"/>
                        </a:rPr>
                        <a:t> </a:t>
                      </a:r>
                    </a:p>
                  </a:txBody>
                  <a:tcPr marL="9525" marR="9525" marT="9525" marB="0" anchor="b"/>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958152049"/>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Places to visit in and around </a:t>
            </a:r>
            <a:r>
              <a:rPr lang="en-US" sz="3200" b="1" dirty="0" err="1" smtClean="0">
                <a:solidFill>
                  <a:schemeClr val="accent2">
                    <a:lumMod val="75000"/>
                  </a:schemeClr>
                </a:solidFill>
                <a:latin typeface="Cambria" panose="02040503050406030204" pitchFamily="18" charset="0"/>
              </a:rPr>
              <a:t>Gandhinagar</a:t>
            </a:r>
            <a:endParaRPr lang="en-US" b="1" dirty="0" smtClean="0">
              <a:solidFill>
                <a:schemeClr val="accent2">
                  <a:lumMod val="75000"/>
                </a:schemeClr>
              </a:solidFill>
              <a:latin typeface="Cambria" panose="02040503050406030204" pitchFamily="18" charset="0"/>
            </a:endParaRPr>
          </a:p>
        </p:txBody>
      </p:sp>
      <p:sp>
        <p:nvSpPr>
          <p:cNvPr id="5" name="TextBox 4"/>
          <p:cNvSpPr txBox="1"/>
          <p:nvPr/>
        </p:nvSpPr>
        <p:spPr>
          <a:xfrm>
            <a:off x="3344615" y="1705970"/>
            <a:ext cx="8071098" cy="2272156"/>
          </a:xfrm>
          <a:prstGeom prst="rect">
            <a:avLst/>
          </a:prstGeom>
          <a:solidFill>
            <a:schemeClr val="accent5">
              <a:lumMod val="20000"/>
              <a:lumOff val="80000"/>
            </a:schemeClr>
          </a:solidFill>
        </p:spPr>
        <p:txBody>
          <a:bodyPr wrap="square" lIns="54610" tIns="54610" rIns="54610" bIns="54610" rtlCol="0" anchor="ctr">
            <a:noAutofit/>
          </a:bodyPr>
          <a:lstStyle/>
          <a:p>
            <a:pPr marL="285750" indent="-285750">
              <a:spcAft>
                <a:spcPts val="600"/>
              </a:spcAft>
              <a:buFont typeface="Arial" panose="020B0604020202020204" pitchFamily="34" charset="0"/>
              <a:buChar char="•"/>
            </a:pPr>
            <a:r>
              <a:rPr lang="en-US" dirty="0">
                <a:latin typeface="Cambria" panose="02040503050406030204" pitchFamily="18" charset="0"/>
              </a:rPr>
              <a:t>The </a:t>
            </a:r>
            <a:r>
              <a:rPr lang="en-US" dirty="0" err="1">
                <a:latin typeface="Cambria" panose="02040503050406030204" pitchFamily="18" charset="0"/>
              </a:rPr>
              <a:t>Sidi</a:t>
            </a:r>
            <a:r>
              <a:rPr lang="en-US" dirty="0">
                <a:latin typeface="Cambria" panose="02040503050406030204" pitchFamily="18" charset="0"/>
              </a:rPr>
              <a:t> </a:t>
            </a:r>
            <a:r>
              <a:rPr lang="en-US" dirty="0" err="1">
                <a:latin typeface="Cambria" panose="02040503050406030204" pitchFamily="18" charset="0"/>
              </a:rPr>
              <a:t>Saiyyed</a:t>
            </a:r>
            <a:r>
              <a:rPr lang="en-US" dirty="0">
                <a:latin typeface="Cambria" panose="02040503050406030204" pitchFamily="18" charset="0"/>
              </a:rPr>
              <a:t> </a:t>
            </a:r>
            <a:r>
              <a:rPr lang="en-US" dirty="0" smtClean="0">
                <a:latin typeface="Cambria" panose="02040503050406030204" pitchFamily="18" charset="0"/>
              </a:rPr>
              <a:t>Mosque</a:t>
            </a:r>
            <a:r>
              <a:rPr lang="en-US" dirty="0">
                <a:latin typeface="Cambria" panose="02040503050406030204" pitchFamily="18" charset="0"/>
              </a:rPr>
              <a:t>,</a:t>
            </a:r>
            <a:r>
              <a:rPr lang="gu-IN" dirty="0" smtClean="0">
                <a:latin typeface="Cambria" panose="02040503050406030204" pitchFamily="18" charset="0"/>
              </a:rPr>
              <a:t> </a:t>
            </a:r>
            <a:r>
              <a:rPr lang="en-US" dirty="0">
                <a:latin typeface="Cambria" panose="02040503050406030204" pitchFamily="18" charset="0"/>
              </a:rPr>
              <a:t>more popularly known as </a:t>
            </a:r>
            <a:r>
              <a:rPr lang="en-US" dirty="0" err="1">
                <a:latin typeface="Cambria" panose="02040503050406030204" pitchFamily="18" charset="0"/>
              </a:rPr>
              <a:t>Sidi</a:t>
            </a:r>
            <a:r>
              <a:rPr lang="en-US" dirty="0">
                <a:latin typeface="Cambria" panose="02040503050406030204" pitchFamily="18" charset="0"/>
              </a:rPr>
              <a:t> </a:t>
            </a:r>
            <a:r>
              <a:rPr lang="en-US" dirty="0" err="1">
                <a:latin typeface="Cambria" panose="02040503050406030204" pitchFamily="18" charset="0"/>
              </a:rPr>
              <a:t>Saiyyed</a:t>
            </a:r>
            <a:r>
              <a:rPr lang="en-US" dirty="0">
                <a:latin typeface="Cambria" panose="02040503050406030204" pitchFamily="18" charset="0"/>
              </a:rPr>
              <a:t> Ni </a:t>
            </a:r>
            <a:r>
              <a:rPr lang="en-US" dirty="0" err="1" smtClean="0">
                <a:latin typeface="Cambria" panose="02040503050406030204" pitchFamily="18" charset="0"/>
              </a:rPr>
              <a:t>Jaali</a:t>
            </a:r>
            <a:r>
              <a:rPr lang="gu-IN" dirty="0" smtClean="0">
                <a:latin typeface="Cambria" panose="02040503050406030204" pitchFamily="18" charset="0"/>
              </a:rPr>
              <a:t>, </a:t>
            </a:r>
            <a:r>
              <a:rPr lang="en-US" dirty="0">
                <a:latin typeface="Cambria" panose="02040503050406030204" pitchFamily="18" charset="0"/>
              </a:rPr>
              <a:t>built in 1573, is one of the most famous mosques of Ahmedabad</a:t>
            </a:r>
            <a:r>
              <a:rPr lang="en-US" dirty="0" smtClean="0">
                <a:latin typeface="Cambria" panose="02040503050406030204" pitchFamily="18" charset="0"/>
              </a:rPr>
              <a:t>.</a:t>
            </a:r>
          </a:p>
          <a:p>
            <a:pPr marL="285750" indent="-285750">
              <a:spcAft>
                <a:spcPts val="600"/>
              </a:spcAft>
              <a:buFont typeface="Arial" panose="020B0604020202020204" pitchFamily="34" charset="0"/>
              <a:buChar char="•"/>
            </a:pPr>
            <a:r>
              <a:rPr lang="en-US" dirty="0">
                <a:latin typeface="Cambria" panose="02040503050406030204" pitchFamily="18" charset="0"/>
              </a:rPr>
              <a:t>The mosque is entirely </a:t>
            </a:r>
            <a:r>
              <a:rPr lang="en-US" dirty="0" err="1">
                <a:latin typeface="Cambria" panose="02040503050406030204" pitchFamily="18" charset="0"/>
              </a:rPr>
              <a:t>arcuated</a:t>
            </a:r>
            <a:r>
              <a:rPr lang="en-US" dirty="0">
                <a:latin typeface="Cambria" panose="02040503050406030204" pitchFamily="18" charset="0"/>
              </a:rPr>
              <a:t> and is famous for beautifully carved ten stone latticework windows (</a:t>
            </a:r>
            <a:r>
              <a:rPr lang="en-US" dirty="0" err="1">
                <a:latin typeface="Cambria" panose="02040503050406030204" pitchFamily="18" charset="0"/>
              </a:rPr>
              <a:t>jalis</a:t>
            </a:r>
            <a:r>
              <a:rPr lang="en-US" dirty="0">
                <a:latin typeface="Cambria" panose="02040503050406030204" pitchFamily="18" charset="0"/>
              </a:rPr>
              <a:t>) on the side and rear arches.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68" y="1705970"/>
            <a:ext cx="3112947" cy="2272156"/>
          </a:xfrm>
          <a:prstGeom prst="rect">
            <a:avLst/>
          </a:prstGeom>
        </p:spPr>
      </p:pic>
      <p:sp>
        <p:nvSpPr>
          <p:cNvPr id="12" name="TextBox 11"/>
          <p:cNvSpPr txBox="1"/>
          <p:nvPr/>
        </p:nvSpPr>
        <p:spPr>
          <a:xfrm>
            <a:off x="222062" y="4478744"/>
            <a:ext cx="8071098" cy="2272156"/>
          </a:xfrm>
          <a:prstGeom prst="rect">
            <a:avLst/>
          </a:prstGeom>
          <a:solidFill>
            <a:schemeClr val="accent6">
              <a:lumMod val="20000"/>
              <a:lumOff val="80000"/>
            </a:schemeClr>
          </a:solidFill>
        </p:spPr>
        <p:txBody>
          <a:bodyPr wrap="square" lIns="54610" tIns="54610" rIns="54610" bIns="54610" rtlCol="0" anchor="ctr">
            <a:noAutofit/>
          </a:bodyPr>
          <a:lstStyle/>
          <a:p>
            <a:pPr marL="285750" indent="-285750">
              <a:spcAft>
                <a:spcPts val="600"/>
              </a:spcAft>
              <a:buFont typeface="Arial" panose="020B0604020202020204" pitchFamily="34" charset="0"/>
              <a:buChar char="•"/>
            </a:pPr>
            <a:r>
              <a:rPr lang="en-US" dirty="0" err="1">
                <a:latin typeface="Cambria" panose="02040503050406030204" pitchFamily="18" charset="0"/>
              </a:rPr>
              <a:t>Sarkhej</a:t>
            </a:r>
            <a:r>
              <a:rPr lang="en-US" dirty="0">
                <a:latin typeface="Cambria" panose="02040503050406030204" pitchFamily="18" charset="0"/>
              </a:rPr>
              <a:t> </a:t>
            </a:r>
            <a:r>
              <a:rPr lang="en-US" dirty="0" err="1">
                <a:latin typeface="Cambria" panose="02040503050406030204" pitchFamily="18" charset="0"/>
              </a:rPr>
              <a:t>Roza</a:t>
            </a:r>
            <a:r>
              <a:rPr lang="en-US" dirty="0">
                <a:latin typeface="Cambria" panose="02040503050406030204" pitchFamily="18" charset="0"/>
              </a:rPr>
              <a:t> is a mosque and tomb complex located in the village of </a:t>
            </a:r>
            <a:r>
              <a:rPr lang="en-US" dirty="0" err="1">
                <a:latin typeface="Cambria" panose="02040503050406030204" pitchFamily="18" charset="0"/>
              </a:rPr>
              <a:t>Makarba</a:t>
            </a:r>
            <a:endParaRPr lang="en-US" dirty="0">
              <a:latin typeface="Cambria" panose="02040503050406030204" pitchFamily="18" charset="0"/>
            </a:endParaRPr>
          </a:p>
          <a:p>
            <a:pPr marL="285750" indent="-285750">
              <a:spcAft>
                <a:spcPts val="600"/>
              </a:spcAft>
              <a:buFont typeface="Arial" panose="020B0604020202020204" pitchFamily="34" charset="0"/>
              <a:buChar char="•"/>
            </a:pPr>
            <a:r>
              <a:rPr lang="en-US" dirty="0">
                <a:latin typeface="Cambria" panose="02040503050406030204" pitchFamily="18" charset="0"/>
              </a:rPr>
              <a:t>The complex is known as "Acropolis of Ahmedabad", due to 20th century architect Le Corbusier's famous comparison of this mosque's design to the Acropolis of Athens</a:t>
            </a:r>
          </a:p>
          <a:p>
            <a:pPr marL="285750" indent="-285750">
              <a:spcAft>
                <a:spcPts val="600"/>
              </a:spcAft>
              <a:buFont typeface="Arial" panose="020B0604020202020204" pitchFamily="34" charset="0"/>
              <a:buChar char="•"/>
            </a:pPr>
            <a:r>
              <a:rPr lang="en-US" dirty="0">
                <a:latin typeface="Cambria" panose="02040503050406030204" pitchFamily="18" charset="0"/>
              </a:rPr>
              <a:t>The </a:t>
            </a:r>
            <a:r>
              <a:rPr lang="en-US" dirty="0" err="1">
                <a:latin typeface="Cambria" panose="02040503050406030204" pitchFamily="18" charset="0"/>
              </a:rPr>
              <a:t>Sarkhej</a:t>
            </a:r>
            <a:r>
              <a:rPr lang="en-US" dirty="0">
                <a:latin typeface="Cambria" panose="02040503050406030204" pitchFamily="18" charset="0"/>
              </a:rPr>
              <a:t> </a:t>
            </a:r>
            <a:r>
              <a:rPr lang="en-US" dirty="0" err="1">
                <a:latin typeface="Cambria" panose="02040503050406030204" pitchFamily="18" charset="0"/>
              </a:rPr>
              <a:t>Roza</a:t>
            </a:r>
            <a:r>
              <a:rPr lang="en-US" dirty="0">
                <a:latin typeface="Cambria" panose="02040503050406030204" pitchFamily="18" charset="0"/>
              </a:rPr>
              <a:t> complex has been interpreted as being composed of both '</a:t>
            </a:r>
            <a:r>
              <a:rPr lang="en-US" dirty="0" err="1">
                <a:latin typeface="Cambria" panose="02040503050406030204" pitchFamily="18" charset="0"/>
              </a:rPr>
              <a:t>jism</a:t>
            </a:r>
            <a:r>
              <a:rPr lang="en-US" dirty="0">
                <a:latin typeface="Cambria" panose="02040503050406030204" pitchFamily="18" charset="0"/>
              </a:rPr>
              <a:t>'(body) and '</a:t>
            </a:r>
            <a:r>
              <a:rPr lang="en-US" dirty="0" err="1">
                <a:latin typeface="Cambria" panose="02040503050406030204" pitchFamily="18" charset="0"/>
              </a:rPr>
              <a:t>ruh</a:t>
            </a:r>
            <a:r>
              <a:rPr lang="en-US" dirty="0">
                <a:latin typeface="Cambria" panose="02040503050406030204" pitchFamily="18" charset="0"/>
              </a:rPr>
              <a:t>'(spirit), giving it the qualities of a human being</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3159" y="4478744"/>
            <a:ext cx="3122553" cy="2245655"/>
          </a:xfrm>
          <a:prstGeom prst="rect">
            <a:avLst/>
          </a:prstGeom>
        </p:spPr>
      </p:pic>
      <p:sp>
        <p:nvSpPr>
          <p:cNvPr id="2" name="Rectangle 1"/>
          <p:cNvSpPr/>
          <p:nvPr/>
        </p:nvSpPr>
        <p:spPr>
          <a:xfrm>
            <a:off x="222062" y="1178851"/>
            <a:ext cx="11193651" cy="527119"/>
          </a:xfrm>
          <a:prstGeom prst="rect">
            <a:avLst/>
          </a:prstGeom>
          <a:solidFill>
            <a:schemeClr val="accent5">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SIDI SAYED MOSQUE, AHMEDABAD</a:t>
            </a:r>
          </a:p>
        </p:txBody>
      </p:sp>
      <p:sp>
        <p:nvSpPr>
          <p:cNvPr id="14" name="Rectangle 13"/>
          <p:cNvSpPr/>
          <p:nvPr/>
        </p:nvSpPr>
        <p:spPr>
          <a:xfrm>
            <a:off x="222062" y="3951625"/>
            <a:ext cx="11193651" cy="527119"/>
          </a:xfrm>
          <a:prstGeom prst="rect">
            <a:avLst/>
          </a:prstGeom>
          <a:solidFill>
            <a:schemeClr val="accent6">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SARKHEJ ROZA, AHMEDABAD</a:t>
            </a:r>
            <a:endParaRPr lang="en-US" sz="20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564683658"/>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Places to visit in and around </a:t>
            </a:r>
            <a:r>
              <a:rPr lang="en-US" sz="3200" b="1" dirty="0" err="1" smtClean="0">
                <a:solidFill>
                  <a:schemeClr val="accent2">
                    <a:lumMod val="75000"/>
                  </a:schemeClr>
                </a:solidFill>
                <a:latin typeface="Cambria" panose="02040503050406030204" pitchFamily="18" charset="0"/>
              </a:rPr>
              <a:t>Gandhinagar</a:t>
            </a:r>
            <a:endParaRPr lang="en-US" b="1" dirty="0" smtClean="0">
              <a:solidFill>
                <a:schemeClr val="accent2">
                  <a:lumMod val="75000"/>
                </a:schemeClr>
              </a:solidFill>
              <a:latin typeface="Cambria" panose="02040503050406030204" pitchFamily="18" charset="0"/>
            </a:endParaRPr>
          </a:p>
        </p:txBody>
      </p:sp>
      <p:sp>
        <p:nvSpPr>
          <p:cNvPr id="5" name="TextBox 4"/>
          <p:cNvSpPr txBox="1"/>
          <p:nvPr/>
        </p:nvSpPr>
        <p:spPr>
          <a:xfrm>
            <a:off x="3344615" y="1705970"/>
            <a:ext cx="8071098" cy="2272156"/>
          </a:xfrm>
          <a:prstGeom prst="rect">
            <a:avLst/>
          </a:prstGeom>
          <a:solidFill>
            <a:schemeClr val="accent5">
              <a:lumMod val="20000"/>
              <a:lumOff val="80000"/>
            </a:schemeClr>
          </a:solidFill>
        </p:spPr>
        <p:txBody>
          <a:bodyPr wrap="square" lIns="54610" tIns="54610" rIns="54610" bIns="54610" rtlCol="0" anchor="ctr">
            <a:noAutofit/>
          </a:bodyPr>
          <a:lstStyle/>
          <a:p>
            <a:pPr marL="285750" lvl="0" indent="-285750">
              <a:spcAft>
                <a:spcPts val="600"/>
              </a:spcAft>
              <a:buFont typeface="Arial" panose="020B0604020202020204" pitchFamily="34" charset="0"/>
              <a:buChar char="•"/>
              <a:defRPr/>
            </a:pPr>
            <a:r>
              <a:rPr lang="en-US" sz="2000" dirty="0">
                <a:latin typeface="Cambria" panose="02040503050406030204" pitchFamily="18" charset="0"/>
              </a:rPr>
              <a:t>Exclusively carved temple complex and magnificently sculpted </a:t>
            </a:r>
            <a:r>
              <a:rPr lang="en-US" sz="2000" dirty="0" err="1">
                <a:latin typeface="Cambria" panose="02040503050406030204" pitchFamily="18" charset="0"/>
              </a:rPr>
              <a:t>kund</a:t>
            </a:r>
            <a:r>
              <a:rPr lang="en-US" sz="2000" dirty="0">
                <a:latin typeface="Cambria" panose="02040503050406030204" pitchFamily="18" charset="0"/>
              </a:rPr>
              <a:t> are jewels in the art of masonry of Solanki period, also known as the Golden Age of Gujarat</a:t>
            </a:r>
          </a:p>
          <a:p>
            <a:pPr marL="285750" lvl="0" indent="-285750">
              <a:spcAft>
                <a:spcPts val="600"/>
              </a:spcAft>
              <a:buFont typeface="Arial" panose="020B0604020202020204" pitchFamily="34" charset="0"/>
              <a:buChar char="•"/>
              <a:defRPr/>
            </a:pPr>
            <a:r>
              <a:rPr lang="en-US" sz="2000" dirty="0">
                <a:latin typeface="Cambria" panose="02040503050406030204" pitchFamily="18" charset="0"/>
              </a:rPr>
              <a:t>Remains of the Sun Temple are relics of the time of Vedic gods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2" y="1705971"/>
            <a:ext cx="3122552" cy="2245654"/>
          </a:xfrm>
          <a:prstGeom prst="rect">
            <a:avLst/>
          </a:prstGeom>
        </p:spPr>
      </p:pic>
      <p:sp>
        <p:nvSpPr>
          <p:cNvPr id="12" name="TextBox 11"/>
          <p:cNvSpPr txBox="1"/>
          <p:nvPr/>
        </p:nvSpPr>
        <p:spPr>
          <a:xfrm>
            <a:off x="222062" y="4478744"/>
            <a:ext cx="8071098" cy="2272156"/>
          </a:xfrm>
          <a:prstGeom prst="rect">
            <a:avLst/>
          </a:prstGeom>
          <a:solidFill>
            <a:schemeClr val="accent6">
              <a:lumMod val="20000"/>
              <a:lumOff val="80000"/>
            </a:schemeClr>
          </a:solidFill>
        </p:spPr>
        <p:txBody>
          <a:bodyPr wrap="square" lIns="54610" tIns="54610" rIns="54610" bIns="54610" rtlCol="0" anchor="ctr">
            <a:noAutofit/>
          </a:bodyPr>
          <a:lstStyle/>
          <a:p>
            <a:pPr marL="285750" lvl="0" indent="-285750">
              <a:spcAft>
                <a:spcPts val="600"/>
              </a:spcAft>
              <a:buFont typeface="Arial" panose="020B0604020202020204" pitchFamily="34" charset="0"/>
              <a:buChar char="•"/>
              <a:defRPr/>
            </a:pPr>
            <a:r>
              <a:rPr lang="en-US" sz="2000" dirty="0">
                <a:latin typeface="Cambria" panose="02040503050406030204" pitchFamily="18" charset="0"/>
              </a:rPr>
              <a:t>One of the most prominent cities of the ancient Indus valley civilization</a:t>
            </a:r>
          </a:p>
          <a:p>
            <a:pPr marL="285750" lvl="0" indent="-285750">
              <a:spcAft>
                <a:spcPts val="600"/>
              </a:spcAft>
              <a:buFont typeface="Arial" panose="020B0604020202020204" pitchFamily="34" charset="0"/>
              <a:buChar char="•"/>
              <a:defRPr/>
            </a:pPr>
            <a:r>
              <a:rPr lang="en-US" sz="2000" dirty="0" err="1">
                <a:latin typeface="Cambria" panose="02040503050406030204" pitchFamily="18" charset="0"/>
              </a:rPr>
              <a:t>Lothal's</a:t>
            </a:r>
            <a:r>
              <a:rPr lang="en-US" sz="2000" dirty="0">
                <a:latin typeface="Cambria" panose="02040503050406030204" pitchFamily="18" charset="0"/>
              </a:rPr>
              <a:t> dock, the world's earliest known, was a vital and thriving trade </a:t>
            </a:r>
            <a:r>
              <a:rPr lang="en-US" sz="2000" dirty="0" err="1">
                <a:latin typeface="Cambria" panose="02040503050406030204" pitchFamily="18" charset="0"/>
              </a:rPr>
              <a:t>centre</a:t>
            </a:r>
            <a:r>
              <a:rPr lang="en-US" sz="2000" dirty="0">
                <a:latin typeface="Cambria" panose="02040503050406030204" pitchFamily="18" charset="0"/>
              </a:rPr>
              <a:t> in ancient times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6846" y="4478744"/>
            <a:ext cx="3148867" cy="2245653"/>
          </a:xfrm>
          <a:prstGeom prst="rect">
            <a:avLst/>
          </a:prstGeom>
        </p:spPr>
      </p:pic>
      <p:sp>
        <p:nvSpPr>
          <p:cNvPr id="2" name="Rectangle 1"/>
          <p:cNvSpPr/>
          <p:nvPr/>
        </p:nvSpPr>
        <p:spPr>
          <a:xfrm>
            <a:off x="222062" y="1178851"/>
            <a:ext cx="11193651" cy="527119"/>
          </a:xfrm>
          <a:prstGeom prst="rect">
            <a:avLst/>
          </a:prstGeom>
          <a:solidFill>
            <a:schemeClr val="accent5">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MODHERA SUN TEMPLE, MODHERA</a:t>
            </a:r>
          </a:p>
        </p:txBody>
      </p:sp>
      <p:sp>
        <p:nvSpPr>
          <p:cNvPr id="14" name="Rectangle 13"/>
          <p:cNvSpPr/>
          <p:nvPr/>
        </p:nvSpPr>
        <p:spPr>
          <a:xfrm>
            <a:off x="222062" y="3951625"/>
            <a:ext cx="11193651" cy="527119"/>
          </a:xfrm>
          <a:prstGeom prst="rect">
            <a:avLst/>
          </a:prstGeom>
          <a:solidFill>
            <a:schemeClr val="accent6">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LOTHAL (HARAPPAN HERITAGE SITE), AHMEDABAD</a:t>
            </a:r>
            <a:endParaRPr lang="en-US" sz="20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45664181"/>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Places to visit in and around </a:t>
            </a:r>
            <a:r>
              <a:rPr lang="en-US" sz="3200" b="1" dirty="0" err="1" smtClean="0">
                <a:solidFill>
                  <a:schemeClr val="accent2">
                    <a:lumMod val="75000"/>
                  </a:schemeClr>
                </a:solidFill>
                <a:latin typeface="Cambria" panose="02040503050406030204" pitchFamily="18" charset="0"/>
              </a:rPr>
              <a:t>Gandhinagar</a:t>
            </a:r>
            <a:endParaRPr lang="en-US" b="1" dirty="0" smtClean="0">
              <a:solidFill>
                <a:schemeClr val="accent2">
                  <a:lumMod val="75000"/>
                </a:schemeClr>
              </a:solidFill>
              <a:latin typeface="Cambria" panose="02040503050406030204" pitchFamily="18" charset="0"/>
            </a:endParaRPr>
          </a:p>
        </p:txBody>
      </p:sp>
      <p:sp>
        <p:nvSpPr>
          <p:cNvPr id="5" name="TextBox 4"/>
          <p:cNvSpPr txBox="1"/>
          <p:nvPr/>
        </p:nvSpPr>
        <p:spPr>
          <a:xfrm>
            <a:off x="3344615" y="1705970"/>
            <a:ext cx="8071098" cy="2272156"/>
          </a:xfrm>
          <a:prstGeom prst="rect">
            <a:avLst/>
          </a:prstGeom>
          <a:solidFill>
            <a:schemeClr val="accent5">
              <a:lumMod val="20000"/>
              <a:lumOff val="80000"/>
            </a:schemeClr>
          </a:solidFill>
        </p:spPr>
        <p:txBody>
          <a:bodyPr wrap="square" lIns="54610" tIns="54610" rIns="54610" bIns="54610" rtlCol="0">
            <a:noAutofit/>
          </a:bodyPr>
          <a:lstStyle/>
          <a:p>
            <a:pPr marL="285750" indent="-285750">
              <a:spcAft>
                <a:spcPts val="600"/>
              </a:spcAft>
              <a:buFont typeface="Arial" panose="020B0604020202020204" pitchFamily="34" charset="0"/>
              <a:buChar char="•"/>
            </a:pPr>
            <a:r>
              <a:rPr lang="en-US" sz="2000" dirty="0">
                <a:latin typeface="Cambria" panose="02040503050406030204" pitchFamily="18" charset="0"/>
              </a:rPr>
              <a:t>The Great </a:t>
            </a:r>
            <a:r>
              <a:rPr lang="en-US" sz="2000" dirty="0" err="1">
                <a:latin typeface="Cambria" panose="02040503050406030204" pitchFamily="18" charset="0"/>
              </a:rPr>
              <a:t>Rann</a:t>
            </a:r>
            <a:r>
              <a:rPr lang="en-US" sz="2000" dirty="0">
                <a:latin typeface="Cambria" panose="02040503050406030204" pitchFamily="18" charset="0"/>
              </a:rPr>
              <a:t> of Kutch is a seasonal salt marsh located in the </a:t>
            </a:r>
            <a:r>
              <a:rPr lang="en-US" sz="2000" dirty="0" err="1">
                <a:latin typeface="Cambria" panose="02040503050406030204" pitchFamily="18" charset="0"/>
              </a:rPr>
              <a:t>Thar</a:t>
            </a:r>
            <a:r>
              <a:rPr lang="en-US" sz="2000" dirty="0">
                <a:latin typeface="Cambria" panose="02040503050406030204" pitchFamily="18" charset="0"/>
              </a:rPr>
              <a:t> Desert in the Kutch </a:t>
            </a:r>
            <a:endParaRPr lang="en-US" sz="2000" dirty="0" smtClean="0">
              <a:latin typeface="Cambria" panose="02040503050406030204" pitchFamily="18" charset="0"/>
            </a:endParaRPr>
          </a:p>
          <a:p>
            <a:pPr marL="285750" indent="-285750">
              <a:spcAft>
                <a:spcPts val="600"/>
              </a:spcAft>
              <a:buFont typeface="Arial" panose="020B0604020202020204" pitchFamily="34" charset="0"/>
              <a:buChar char="•"/>
            </a:pPr>
            <a:r>
              <a:rPr lang="en-US" sz="2000" dirty="0" smtClean="0">
                <a:latin typeface="Cambria" panose="02040503050406030204" pitchFamily="18" charset="0"/>
              </a:rPr>
              <a:t>It </a:t>
            </a:r>
            <a:r>
              <a:rPr lang="en-US" sz="2000" dirty="0">
                <a:latin typeface="Cambria" panose="02040503050406030204" pitchFamily="18" charset="0"/>
              </a:rPr>
              <a:t>is reputed to be one of the largest salt deserts in the world. </a:t>
            </a:r>
            <a:endParaRPr lang="en-US" sz="2000" dirty="0" smtClean="0">
              <a:latin typeface="Cambria" panose="02040503050406030204" pitchFamily="18" charset="0"/>
            </a:endParaRPr>
          </a:p>
          <a:p>
            <a:pPr marL="285750" indent="-285750">
              <a:spcAft>
                <a:spcPts val="600"/>
              </a:spcAft>
              <a:buFont typeface="Arial" panose="020B0604020202020204" pitchFamily="34" charset="0"/>
              <a:buChar char="•"/>
            </a:pPr>
            <a:r>
              <a:rPr lang="en-US" sz="2000" dirty="0" err="1" smtClean="0">
                <a:latin typeface="Cambria" panose="02040503050406030204" pitchFamily="18" charset="0"/>
              </a:rPr>
              <a:t>Rann</a:t>
            </a:r>
            <a:r>
              <a:rPr lang="en-US" sz="2000" dirty="0" smtClean="0">
                <a:latin typeface="Cambria" panose="02040503050406030204" pitchFamily="18" charset="0"/>
              </a:rPr>
              <a:t> </a:t>
            </a:r>
            <a:r>
              <a:rPr lang="en-US" sz="2000" dirty="0" err="1">
                <a:latin typeface="Cambria" panose="02040503050406030204" pitchFamily="18" charset="0"/>
              </a:rPr>
              <a:t>Utsav</a:t>
            </a:r>
            <a:r>
              <a:rPr lang="en-US" sz="2000" dirty="0">
                <a:latin typeface="Cambria" panose="02040503050406030204" pitchFamily="18" charset="0"/>
              </a:rPr>
              <a:t> is a carnival of music, dance, natural beauty of White </a:t>
            </a:r>
            <a:r>
              <a:rPr lang="en-US" sz="2000" dirty="0" err="1">
                <a:latin typeface="Cambria" panose="02040503050406030204" pitchFamily="18" charset="0"/>
              </a:rPr>
              <a:t>Rann</a:t>
            </a:r>
            <a:r>
              <a:rPr lang="en-US" sz="2000" dirty="0">
                <a:latin typeface="Cambria" panose="02040503050406030204" pitchFamily="18" charset="0"/>
              </a:rPr>
              <a:t> and much more </a:t>
            </a:r>
            <a:r>
              <a:rPr lang="en-US" sz="2000" dirty="0" smtClean="0">
                <a:latin typeface="Cambria" panose="02040503050406030204" pitchFamily="18" charset="0"/>
              </a:rPr>
              <a:t>than </a:t>
            </a:r>
            <a:r>
              <a:rPr lang="en-US" sz="2000" dirty="0">
                <a:latin typeface="Cambria" panose="02040503050406030204" pitchFamily="18" charset="0"/>
              </a:rPr>
              <a:t>that when under the full Moon. This time the event is being held from 1st November 2016 to 20th Feb 2017</a:t>
            </a:r>
            <a:r>
              <a:rPr lang="en-US" sz="2000" dirty="0" smtClean="0">
                <a:latin typeface="Cambria" panose="02040503050406030204" pitchFamily="18" charset="0"/>
              </a:rPr>
              <a:t>.</a:t>
            </a:r>
            <a:endParaRPr lang="en-US" sz="2000" dirty="0">
              <a:latin typeface="Cambria" panose="020405030504060302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62" y="1679469"/>
            <a:ext cx="3122552" cy="2258131"/>
          </a:xfrm>
          <a:prstGeom prst="rect">
            <a:avLst/>
          </a:prstGeom>
        </p:spPr>
      </p:pic>
      <p:sp>
        <p:nvSpPr>
          <p:cNvPr id="12" name="TextBox 11"/>
          <p:cNvSpPr txBox="1"/>
          <p:nvPr/>
        </p:nvSpPr>
        <p:spPr>
          <a:xfrm>
            <a:off x="222062" y="4478744"/>
            <a:ext cx="8071098" cy="2272156"/>
          </a:xfrm>
          <a:prstGeom prst="rect">
            <a:avLst/>
          </a:prstGeom>
          <a:solidFill>
            <a:schemeClr val="accent6">
              <a:lumMod val="20000"/>
              <a:lumOff val="80000"/>
            </a:schemeClr>
          </a:solidFill>
        </p:spPr>
        <p:txBody>
          <a:bodyPr wrap="square" lIns="54610" tIns="54610" rIns="54610" bIns="54610" rtlCol="0">
            <a:noAutofit/>
          </a:bodyPr>
          <a:lstStyle/>
          <a:p>
            <a:pPr marL="285750" indent="-285750">
              <a:spcAft>
                <a:spcPts val="600"/>
              </a:spcAft>
              <a:buFont typeface="Arial" panose="020B0604020202020204" pitchFamily="34" charset="0"/>
              <a:buChar char="•"/>
            </a:pPr>
            <a:r>
              <a:rPr lang="en-US" sz="2000" dirty="0" err="1">
                <a:latin typeface="Cambria" panose="02040503050406030204" pitchFamily="18" charset="0"/>
              </a:rPr>
              <a:t>Dholavira</a:t>
            </a:r>
            <a:r>
              <a:rPr lang="en-US" sz="2000" dirty="0">
                <a:latin typeface="Cambria" panose="02040503050406030204" pitchFamily="18" charset="0"/>
              </a:rPr>
              <a:t> is </a:t>
            </a:r>
            <a:r>
              <a:rPr lang="en-US" sz="2000" dirty="0" smtClean="0">
                <a:latin typeface="Cambria" panose="02040503050406030204" pitchFamily="18" charset="0"/>
              </a:rPr>
              <a:t>one of the most </a:t>
            </a:r>
            <a:r>
              <a:rPr lang="en-US" sz="2000" dirty="0">
                <a:latin typeface="Cambria" panose="02040503050406030204" pitchFamily="18" charset="0"/>
              </a:rPr>
              <a:t>remarkable excavations of the Indus Valley Civilization or </a:t>
            </a:r>
            <a:r>
              <a:rPr lang="en-US" sz="2000" dirty="0" err="1">
                <a:latin typeface="Cambria" panose="02040503050406030204" pitchFamily="18" charset="0"/>
              </a:rPr>
              <a:t>Harappan</a:t>
            </a:r>
            <a:r>
              <a:rPr lang="en-US" sz="2000" dirty="0">
                <a:latin typeface="Cambria" panose="02040503050406030204" pitchFamily="18" charset="0"/>
              </a:rPr>
              <a:t> culture, dating back to 4500 years </a:t>
            </a:r>
            <a:r>
              <a:rPr lang="en-US" sz="2000" dirty="0" smtClean="0">
                <a:latin typeface="Cambria" panose="02040503050406030204" pitchFamily="18" charset="0"/>
              </a:rPr>
              <a:t>ago.</a:t>
            </a:r>
          </a:p>
          <a:p>
            <a:pPr marL="285750" indent="-285750">
              <a:spcAft>
                <a:spcPts val="600"/>
              </a:spcAft>
              <a:buFont typeface="Arial" panose="020B0604020202020204" pitchFamily="34" charset="0"/>
              <a:buChar char="•"/>
            </a:pPr>
            <a:r>
              <a:rPr lang="en-US" sz="2000" dirty="0" smtClean="0">
                <a:latin typeface="Cambria" panose="02040503050406030204" pitchFamily="18" charset="0"/>
              </a:rPr>
              <a:t>This </a:t>
            </a:r>
            <a:r>
              <a:rPr lang="en-US" sz="2000" dirty="0">
                <a:latin typeface="Cambria" panose="02040503050406030204" pitchFamily="18" charset="0"/>
              </a:rPr>
              <a:t>site, in the intense environment that comes with being surrounded by the Great </a:t>
            </a:r>
            <a:r>
              <a:rPr lang="en-US" sz="2000" dirty="0" err="1">
                <a:latin typeface="Cambria" panose="02040503050406030204" pitchFamily="18" charset="0"/>
              </a:rPr>
              <a:t>Rann</a:t>
            </a:r>
            <a:r>
              <a:rPr lang="en-US" sz="2000" dirty="0">
                <a:latin typeface="Cambria" panose="02040503050406030204" pitchFamily="18" charset="0"/>
              </a:rPr>
              <a:t> of Kutch, offers a unique insight into the pioneering </a:t>
            </a:r>
            <a:r>
              <a:rPr lang="en-US" sz="2000" dirty="0" err="1">
                <a:latin typeface="Cambria" panose="02040503050406030204" pitchFamily="18" charset="0"/>
              </a:rPr>
              <a:t>Harappan</a:t>
            </a:r>
            <a:r>
              <a:rPr lang="en-US" sz="2000" dirty="0">
                <a:latin typeface="Cambria" panose="02040503050406030204" pitchFamily="18" charset="0"/>
              </a:rPr>
              <a:t> mind, with one of the world’s earliest and best planned water conservation systems and what might be the world’s first signboards, written in ancient Indus script.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3160" y="4493148"/>
            <a:ext cx="3122553" cy="2257751"/>
          </a:xfrm>
          <a:prstGeom prst="rect">
            <a:avLst/>
          </a:prstGeom>
        </p:spPr>
      </p:pic>
      <p:sp>
        <p:nvSpPr>
          <p:cNvPr id="2" name="Rectangle 1"/>
          <p:cNvSpPr/>
          <p:nvPr/>
        </p:nvSpPr>
        <p:spPr>
          <a:xfrm>
            <a:off x="222062" y="1178851"/>
            <a:ext cx="11193651" cy="527119"/>
          </a:xfrm>
          <a:prstGeom prst="rect">
            <a:avLst/>
          </a:prstGeom>
          <a:solidFill>
            <a:schemeClr val="accent5">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WHITE DESERT, KUTCHH</a:t>
            </a:r>
          </a:p>
        </p:txBody>
      </p:sp>
      <p:sp>
        <p:nvSpPr>
          <p:cNvPr id="14" name="Rectangle 13"/>
          <p:cNvSpPr/>
          <p:nvPr/>
        </p:nvSpPr>
        <p:spPr>
          <a:xfrm>
            <a:off x="222062" y="3951625"/>
            <a:ext cx="11193651" cy="527119"/>
          </a:xfrm>
          <a:prstGeom prst="rect">
            <a:avLst/>
          </a:prstGeom>
          <a:solidFill>
            <a:schemeClr val="accent6">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DHOLAVIRA (HARAPPAN ARCHEOLOGICAL SITE), KUTCHH</a:t>
            </a:r>
            <a:endParaRPr lang="en-US" sz="2000" b="1" dirty="0">
              <a:solidFill>
                <a:schemeClr val="bg1"/>
              </a:solidFill>
              <a:latin typeface="Cambria" panose="02040503050406030204" pitchFamily="18" charset="0"/>
            </a:endParaRPr>
          </a:p>
        </p:txBody>
      </p:sp>
      <p:sp>
        <p:nvSpPr>
          <p:cNvPr id="3" name="AutoShape 2" descr="Image result for LOTHAL"/>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8221853"/>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Places to visit in and around </a:t>
            </a:r>
            <a:r>
              <a:rPr lang="en-US" sz="3200" b="1" dirty="0" err="1" smtClean="0">
                <a:solidFill>
                  <a:schemeClr val="accent2">
                    <a:lumMod val="75000"/>
                  </a:schemeClr>
                </a:solidFill>
                <a:latin typeface="Cambria" panose="02040503050406030204" pitchFamily="18" charset="0"/>
              </a:rPr>
              <a:t>Gandhinagar</a:t>
            </a:r>
            <a:endParaRPr lang="en-US" b="1" dirty="0" smtClean="0">
              <a:solidFill>
                <a:schemeClr val="accent2">
                  <a:lumMod val="75000"/>
                </a:schemeClr>
              </a:solidFill>
              <a:latin typeface="Cambria" panose="02040503050406030204" pitchFamily="18" charset="0"/>
            </a:endParaRPr>
          </a:p>
        </p:txBody>
      </p:sp>
      <p:sp>
        <p:nvSpPr>
          <p:cNvPr id="5" name="TextBox 4"/>
          <p:cNvSpPr txBox="1"/>
          <p:nvPr/>
        </p:nvSpPr>
        <p:spPr>
          <a:xfrm>
            <a:off x="3344615" y="1705970"/>
            <a:ext cx="8071098" cy="2272156"/>
          </a:xfrm>
          <a:prstGeom prst="rect">
            <a:avLst/>
          </a:prstGeom>
          <a:solidFill>
            <a:schemeClr val="accent5">
              <a:lumMod val="20000"/>
              <a:lumOff val="80000"/>
            </a:schemeClr>
          </a:solidFill>
        </p:spPr>
        <p:txBody>
          <a:bodyPr wrap="square" lIns="54610" tIns="54610" rIns="54610" bIns="54610" rtlCol="0" anchor="ctr">
            <a:noAutofit/>
          </a:bodyPr>
          <a:lstStyle/>
          <a:p>
            <a:pPr marL="285750" indent="-285750">
              <a:spcAft>
                <a:spcPts val="600"/>
              </a:spcAft>
              <a:buFont typeface="Arial" panose="020B0604020202020204" pitchFamily="34" charset="0"/>
              <a:buChar char="•"/>
            </a:pPr>
            <a:r>
              <a:rPr lang="en-US" sz="2000" dirty="0" err="1">
                <a:latin typeface="Cambria" panose="02040503050406030204" pitchFamily="18" charset="0"/>
              </a:rPr>
              <a:t>Thol</a:t>
            </a:r>
            <a:r>
              <a:rPr lang="en-US" sz="2000" dirty="0">
                <a:latin typeface="Cambria" panose="02040503050406030204" pitchFamily="18" charset="0"/>
              </a:rPr>
              <a:t> Lake is an artificial lake near </a:t>
            </a:r>
            <a:r>
              <a:rPr lang="en-US" sz="2000" dirty="0" err="1">
                <a:latin typeface="Cambria" panose="02040503050406030204" pitchFamily="18" charset="0"/>
              </a:rPr>
              <a:t>Thol</a:t>
            </a:r>
            <a:r>
              <a:rPr lang="en-US" sz="2000" dirty="0">
                <a:latin typeface="Cambria" panose="02040503050406030204" pitchFamily="18" charset="0"/>
              </a:rPr>
              <a:t> village in </a:t>
            </a:r>
            <a:r>
              <a:rPr lang="en-US" sz="2000" dirty="0" err="1">
                <a:latin typeface="Cambria" panose="02040503050406030204" pitchFamily="18" charset="0"/>
              </a:rPr>
              <a:t>Kalol</a:t>
            </a:r>
            <a:r>
              <a:rPr lang="en-US" sz="2000" dirty="0">
                <a:latin typeface="Cambria" panose="02040503050406030204" pitchFamily="18" charset="0"/>
              </a:rPr>
              <a:t>. </a:t>
            </a:r>
          </a:p>
          <a:p>
            <a:pPr marL="285750" indent="-285750">
              <a:spcAft>
                <a:spcPts val="600"/>
              </a:spcAft>
              <a:buFont typeface="Arial" panose="020B0604020202020204" pitchFamily="34" charset="0"/>
              <a:buChar char="•"/>
            </a:pPr>
            <a:r>
              <a:rPr lang="en-US" sz="2000" dirty="0">
                <a:latin typeface="Cambria" panose="02040503050406030204" pitchFamily="18" charset="0"/>
              </a:rPr>
              <a:t>The two most prominent species of birds recorded in the sanctuary are flamingoes and </a:t>
            </a:r>
            <a:r>
              <a:rPr lang="en-US" sz="2000" dirty="0" err="1">
                <a:latin typeface="Cambria" panose="02040503050406030204" pitchFamily="18" charset="0"/>
              </a:rPr>
              <a:t>sarus</a:t>
            </a:r>
            <a:r>
              <a:rPr lang="en-US" sz="2000" dirty="0">
                <a:latin typeface="Cambria" panose="02040503050406030204" pitchFamily="18" charset="0"/>
              </a:rPr>
              <a:t> crane. </a:t>
            </a:r>
          </a:p>
          <a:p>
            <a:pPr marL="285750" indent="-285750">
              <a:spcAft>
                <a:spcPts val="600"/>
              </a:spcAft>
              <a:buFont typeface="Arial" panose="020B0604020202020204" pitchFamily="34" charset="0"/>
              <a:buChar char="•"/>
            </a:pPr>
            <a:r>
              <a:rPr lang="en-US" sz="2000" dirty="0">
                <a:latin typeface="Cambria" panose="02040503050406030204" pitchFamily="18" charset="0"/>
              </a:rPr>
              <a:t>The sanctuary is also proposed to be declared an Eco-Sensitive Zone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2" y="1705971"/>
            <a:ext cx="3143300" cy="2245654"/>
          </a:xfrm>
          <a:prstGeom prst="rect">
            <a:avLst/>
          </a:prstGeom>
        </p:spPr>
      </p:pic>
      <p:sp>
        <p:nvSpPr>
          <p:cNvPr id="12" name="TextBox 11"/>
          <p:cNvSpPr txBox="1"/>
          <p:nvPr/>
        </p:nvSpPr>
        <p:spPr>
          <a:xfrm>
            <a:off x="222062" y="4478744"/>
            <a:ext cx="8071098" cy="2272156"/>
          </a:xfrm>
          <a:prstGeom prst="rect">
            <a:avLst/>
          </a:prstGeom>
          <a:solidFill>
            <a:schemeClr val="accent6">
              <a:lumMod val="20000"/>
              <a:lumOff val="80000"/>
            </a:schemeClr>
          </a:solidFill>
        </p:spPr>
        <p:txBody>
          <a:bodyPr wrap="square" lIns="54610" tIns="54610" rIns="54610" bIns="54610" rtlCol="0" anchor="ctr">
            <a:noAutofit/>
          </a:bodyPr>
          <a:lstStyle/>
          <a:p>
            <a:pPr marL="285750" lvl="0" indent="-285750">
              <a:spcAft>
                <a:spcPts val="600"/>
              </a:spcAft>
              <a:buFont typeface="Arial" panose="020B0604020202020204" pitchFamily="34" charset="0"/>
              <a:buChar char="•"/>
              <a:defRPr/>
            </a:pPr>
            <a:r>
              <a:rPr lang="en-US" sz="2000" dirty="0">
                <a:latin typeface="Cambria" panose="02040503050406030204" pitchFamily="18" charset="0"/>
              </a:rPr>
              <a:t>A haven for bird-watchers, it is the largest wetland bird sanctuary in Gujarat and one of the largest in India</a:t>
            </a:r>
          </a:p>
          <a:p>
            <a:pPr marL="285750" lvl="0" indent="-285750">
              <a:spcAft>
                <a:spcPts val="600"/>
              </a:spcAft>
              <a:buFont typeface="Arial" panose="020B0604020202020204" pitchFamily="34" charset="0"/>
              <a:buChar char="•"/>
              <a:defRPr/>
            </a:pPr>
            <a:r>
              <a:rPr lang="en-US" sz="2000" dirty="0">
                <a:latin typeface="Cambria" panose="02040503050406030204" pitchFamily="18" charset="0"/>
              </a:rPr>
              <a:t>The lake attracts over 200 species of birds and harbors a variety of flora and fauna</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159" y="4478744"/>
            <a:ext cx="3122554" cy="2272156"/>
          </a:xfrm>
          <a:prstGeom prst="rect">
            <a:avLst/>
          </a:prstGeom>
        </p:spPr>
      </p:pic>
      <p:sp>
        <p:nvSpPr>
          <p:cNvPr id="2" name="Rectangle 1"/>
          <p:cNvSpPr/>
          <p:nvPr/>
        </p:nvSpPr>
        <p:spPr>
          <a:xfrm>
            <a:off x="222062" y="1178851"/>
            <a:ext cx="11193651" cy="527119"/>
          </a:xfrm>
          <a:prstGeom prst="rect">
            <a:avLst/>
          </a:prstGeom>
          <a:solidFill>
            <a:schemeClr val="accent5">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THOL BIRD SANCTURY, AHMEDABAD</a:t>
            </a:r>
          </a:p>
        </p:txBody>
      </p:sp>
      <p:sp>
        <p:nvSpPr>
          <p:cNvPr id="14" name="Rectangle 13"/>
          <p:cNvSpPr/>
          <p:nvPr/>
        </p:nvSpPr>
        <p:spPr>
          <a:xfrm>
            <a:off x="222062" y="3951625"/>
            <a:ext cx="11193651" cy="527119"/>
          </a:xfrm>
          <a:prstGeom prst="rect">
            <a:avLst/>
          </a:prstGeom>
          <a:solidFill>
            <a:schemeClr val="accent6">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NALSAROVAR BIRD SANCTURY, AHMEDABAD</a:t>
            </a:r>
            <a:endParaRPr lang="en-US" sz="20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608302769"/>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Places to visit in and around </a:t>
            </a:r>
            <a:r>
              <a:rPr lang="en-US" sz="3200" b="1" dirty="0" err="1" smtClean="0">
                <a:solidFill>
                  <a:schemeClr val="accent2">
                    <a:lumMod val="75000"/>
                  </a:schemeClr>
                </a:solidFill>
                <a:latin typeface="Cambria" panose="02040503050406030204" pitchFamily="18" charset="0"/>
              </a:rPr>
              <a:t>Gandhinagar</a:t>
            </a:r>
            <a:endParaRPr lang="en-US" b="1" dirty="0" smtClean="0">
              <a:solidFill>
                <a:schemeClr val="accent2">
                  <a:lumMod val="75000"/>
                </a:schemeClr>
              </a:solidFill>
              <a:latin typeface="Cambria" panose="02040503050406030204" pitchFamily="18" charset="0"/>
            </a:endParaRPr>
          </a:p>
        </p:txBody>
      </p:sp>
      <p:sp>
        <p:nvSpPr>
          <p:cNvPr id="5" name="TextBox 4"/>
          <p:cNvSpPr txBox="1"/>
          <p:nvPr/>
        </p:nvSpPr>
        <p:spPr>
          <a:xfrm>
            <a:off x="3344615" y="1705970"/>
            <a:ext cx="8071098" cy="2272156"/>
          </a:xfrm>
          <a:prstGeom prst="rect">
            <a:avLst/>
          </a:prstGeom>
          <a:solidFill>
            <a:schemeClr val="accent5">
              <a:lumMod val="20000"/>
              <a:lumOff val="80000"/>
            </a:schemeClr>
          </a:solidFill>
        </p:spPr>
        <p:txBody>
          <a:bodyPr wrap="square" lIns="54610" tIns="54610" rIns="54610" bIns="54610" rtlCol="0" anchor="ctr">
            <a:noAutofit/>
          </a:bodyPr>
          <a:lstStyle/>
          <a:p>
            <a:pPr marL="285750" indent="-285750">
              <a:spcAft>
                <a:spcPts val="600"/>
              </a:spcAft>
              <a:buFont typeface="Arial" panose="020B0604020202020204" pitchFamily="34" charset="0"/>
              <a:buChar char="•"/>
            </a:pPr>
            <a:r>
              <a:rPr lang="en-US" sz="2000" dirty="0">
                <a:latin typeface="Cambria" panose="02040503050406030204" pitchFamily="18" charset="0"/>
              </a:rPr>
              <a:t>Established in 1976 in the </a:t>
            </a:r>
            <a:r>
              <a:rPr lang="en-US" sz="2000" dirty="0" err="1">
                <a:latin typeface="Cambria" panose="02040503050406030204" pitchFamily="18" charset="0"/>
              </a:rPr>
              <a:t>Bhal</a:t>
            </a:r>
            <a:r>
              <a:rPr lang="en-US" sz="2000" dirty="0">
                <a:latin typeface="Cambria" panose="02040503050406030204" pitchFamily="18" charset="0"/>
              </a:rPr>
              <a:t> region of Saurashtra, the park is located around 42 km from the district headquarters city of Bhavnagar. </a:t>
            </a:r>
          </a:p>
          <a:p>
            <a:pPr marL="285750" indent="-285750">
              <a:spcAft>
                <a:spcPts val="600"/>
              </a:spcAft>
              <a:buFont typeface="Arial" panose="020B0604020202020204" pitchFamily="34" charset="0"/>
              <a:buChar char="•"/>
            </a:pPr>
            <a:r>
              <a:rPr lang="en-US" sz="2000" dirty="0">
                <a:latin typeface="Cambria" panose="02040503050406030204" pitchFamily="18" charset="0"/>
              </a:rPr>
              <a:t>Hugging the coasts of the Gulf of </a:t>
            </a:r>
            <a:r>
              <a:rPr lang="en-US" sz="2000" dirty="0" err="1">
                <a:latin typeface="Cambria" panose="02040503050406030204" pitchFamily="18" charset="0"/>
              </a:rPr>
              <a:t>Khambhat</a:t>
            </a:r>
            <a:r>
              <a:rPr lang="en-US" sz="2000" dirty="0">
                <a:latin typeface="Cambria" panose="02040503050406030204" pitchFamily="18" charset="0"/>
              </a:rPr>
              <a:t> on the south, it is spread over an area of 34.08 </a:t>
            </a:r>
            <a:r>
              <a:rPr lang="en-US" sz="2000" dirty="0" smtClean="0">
                <a:latin typeface="Cambria" panose="02040503050406030204" pitchFamily="18" charset="0"/>
              </a:rPr>
              <a:t>sq.km</a:t>
            </a:r>
            <a:endParaRPr lang="en-US" sz="2000" dirty="0">
              <a:latin typeface="Cambria" panose="020405030504060302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61" y="1705970"/>
            <a:ext cx="3122553" cy="2240690"/>
          </a:xfrm>
          <a:prstGeom prst="rect">
            <a:avLst/>
          </a:prstGeom>
        </p:spPr>
      </p:pic>
      <p:sp>
        <p:nvSpPr>
          <p:cNvPr id="12" name="TextBox 11"/>
          <p:cNvSpPr txBox="1"/>
          <p:nvPr/>
        </p:nvSpPr>
        <p:spPr>
          <a:xfrm>
            <a:off x="222062" y="4478744"/>
            <a:ext cx="8071098" cy="2272156"/>
          </a:xfrm>
          <a:prstGeom prst="rect">
            <a:avLst/>
          </a:prstGeom>
          <a:solidFill>
            <a:schemeClr val="accent6">
              <a:lumMod val="20000"/>
              <a:lumOff val="80000"/>
            </a:schemeClr>
          </a:solidFill>
        </p:spPr>
        <p:txBody>
          <a:bodyPr wrap="square" lIns="54610" tIns="54610" rIns="54610" bIns="54610" rtlCol="0" anchor="ctr">
            <a:noAutofit/>
          </a:bodyPr>
          <a:lstStyle/>
          <a:p>
            <a:pPr marL="285750" lvl="0" indent="-285750">
              <a:spcAft>
                <a:spcPts val="600"/>
              </a:spcAft>
              <a:buFont typeface="Arial" panose="020B0604020202020204" pitchFamily="34" charset="0"/>
              <a:buChar char="•"/>
              <a:defRPr/>
            </a:pPr>
            <a:r>
              <a:rPr lang="en-US" sz="2000" dirty="0">
                <a:latin typeface="Cambria" panose="02040503050406030204" pitchFamily="18" charset="0"/>
              </a:rPr>
              <a:t>Located at the foothills of </a:t>
            </a:r>
            <a:r>
              <a:rPr lang="en-US" sz="2000" dirty="0" err="1">
                <a:latin typeface="Cambria" panose="02040503050406030204" pitchFamily="18" charset="0"/>
              </a:rPr>
              <a:t>Girnar</a:t>
            </a:r>
            <a:r>
              <a:rPr lang="en-US" sz="2000" dirty="0">
                <a:latin typeface="Cambria" panose="02040503050406030204" pitchFamily="18" charset="0"/>
              </a:rPr>
              <a:t> in </a:t>
            </a:r>
            <a:r>
              <a:rPr lang="en-US" sz="2000" dirty="0" err="1">
                <a:latin typeface="Cambria" panose="02040503050406030204" pitchFamily="18" charset="0"/>
              </a:rPr>
              <a:t>Junagadh</a:t>
            </a:r>
            <a:r>
              <a:rPr lang="en-US" sz="2000" dirty="0">
                <a:latin typeface="Cambria" panose="02040503050406030204" pitchFamily="18" charset="0"/>
              </a:rPr>
              <a:t>, </a:t>
            </a:r>
            <a:r>
              <a:rPr lang="en-US" sz="2000" dirty="0" err="1">
                <a:latin typeface="Cambria" panose="02040503050406030204" pitchFamily="18" charset="0"/>
              </a:rPr>
              <a:t>Gir</a:t>
            </a:r>
            <a:r>
              <a:rPr lang="en-US" sz="2000" dirty="0">
                <a:latin typeface="Cambria" panose="02040503050406030204" pitchFamily="18" charset="0"/>
              </a:rPr>
              <a:t> National Park is extremely popular for abode of the Asiatic Lions</a:t>
            </a:r>
          </a:p>
          <a:p>
            <a:pPr marL="285750" lvl="0" indent="-285750">
              <a:spcAft>
                <a:spcPts val="600"/>
              </a:spcAft>
              <a:buFont typeface="Arial" panose="020B0604020202020204" pitchFamily="34" charset="0"/>
              <a:buChar char="•"/>
              <a:defRPr/>
            </a:pPr>
            <a:r>
              <a:rPr lang="en-US" sz="2000" dirty="0">
                <a:latin typeface="Cambria" panose="02040503050406030204" pitchFamily="18" charset="0"/>
              </a:rPr>
              <a:t>Close proximity to heritage sites like </a:t>
            </a:r>
            <a:r>
              <a:rPr lang="en-US" sz="2000" dirty="0" err="1">
                <a:latin typeface="Cambria" panose="02040503050406030204" pitchFamily="18" charset="0"/>
              </a:rPr>
              <a:t>Mahabat</a:t>
            </a:r>
            <a:r>
              <a:rPr lang="en-US" sz="2000" dirty="0">
                <a:latin typeface="Cambria" panose="02040503050406030204" pitchFamily="18" charset="0"/>
              </a:rPr>
              <a:t> </a:t>
            </a:r>
            <a:r>
              <a:rPr lang="en-US" sz="2000" dirty="0" err="1">
                <a:latin typeface="Cambria" panose="02040503050406030204" pitchFamily="18" charset="0"/>
              </a:rPr>
              <a:t>Maqbara</a:t>
            </a:r>
            <a:r>
              <a:rPr lang="en-US" sz="2000" dirty="0">
                <a:latin typeface="Cambria" panose="02040503050406030204" pitchFamily="18" charset="0"/>
              </a:rPr>
              <a:t>, Durbar Hall Museum, </a:t>
            </a:r>
            <a:r>
              <a:rPr lang="en-US" sz="2000" dirty="0" err="1">
                <a:latin typeface="Cambria" panose="02040503050406030204" pitchFamily="18" charset="0"/>
              </a:rPr>
              <a:t>Narsinh</a:t>
            </a:r>
            <a:r>
              <a:rPr lang="en-US" sz="2000" dirty="0">
                <a:latin typeface="Cambria" panose="02040503050406030204" pitchFamily="18" charset="0"/>
              </a:rPr>
              <a:t> Mehta's </a:t>
            </a:r>
            <a:r>
              <a:rPr lang="en-US" sz="2000" dirty="0" err="1">
                <a:latin typeface="Cambria" panose="02040503050406030204" pitchFamily="18" charset="0"/>
              </a:rPr>
              <a:t>Choro</a:t>
            </a:r>
            <a:r>
              <a:rPr lang="en-US" sz="2000" dirty="0">
                <a:latin typeface="Cambria" panose="02040503050406030204" pitchFamily="18" charset="0"/>
              </a:rPr>
              <a:t> and </a:t>
            </a:r>
            <a:r>
              <a:rPr lang="en-US" sz="2000" dirty="0" err="1">
                <a:latin typeface="Cambria" panose="02040503050406030204" pitchFamily="18" charset="0"/>
              </a:rPr>
              <a:t>Ashokan</a:t>
            </a:r>
            <a:r>
              <a:rPr lang="en-US" sz="2000" dirty="0">
                <a:latin typeface="Cambria" panose="02040503050406030204" pitchFamily="18" charset="0"/>
              </a:rPr>
              <a:t> Rock Edicts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160" y="4441176"/>
            <a:ext cx="3122553" cy="2309724"/>
          </a:xfrm>
          <a:prstGeom prst="rect">
            <a:avLst/>
          </a:prstGeom>
        </p:spPr>
      </p:pic>
      <p:sp>
        <p:nvSpPr>
          <p:cNvPr id="2" name="Rectangle 1"/>
          <p:cNvSpPr/>
          <p:nvPr/>
        </p:nvSpPr>
        <p:spPr>
          <a:xfrm>
            <a:off x="222062" y="1178851"/>
            <a:ext cx="11193651" cy="527119"/>
          </a:xfrm>
          <a:prstGeom prst="rect">
            <a:avLst/>
          </a:prstGeom>
          <a:solidFill>
            <a:schemeClr val="accent5">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BLACKBUCK NATIONAL PARK, VELAVADAR</a:t>
            </a:r>
            <a:endParaRPr lang="en-US" sz="2000" b="1" dirty="0">
              <a:solidFill>
                <a:schemeClr val="bg1"/>
              </a:solidFill>
              <a:latin typeface="Cambria" panose="02040503050406030204" pitchFamily="18" charset="0"/>
            </a:endParaRPr>
          </a:p>
        </p:txBody>
      </p:sp>
      <p:sp>
        <p:nvSpPr>
          <p:cNvPr id="14" name="Rectangle 13"/>
          <p:cNvSpPr/>
          <p:nvPr/>
        </p:nvSpPr>
        <p:spPr>
          <a:xfrm>
            <a:off x="222062" y="3951625"/>
            <a:ext cx="11193651" cy="527119"/>
          </a:xfrm>
          <a:prstGeom prst="rect">
            <a:avLst/>
          </a:prstGeom>
          <a:solidFill>
            <a:schemeClr val="accent6">
              <a:lumMod val="50000"/>
            </a:schemeClr>
          </a:solidFill>
        </p:spPr>
        <p:txBody>
          <a:bodyPr wrap="square" rtlCol="0" anchor="ctr">
            <a:noAutofit/>
          </a:bodyPr>
          <a:lstStyle/>
          <a:p>
            <a:pPr lvl="1" algn="ctr"/>
            <a:r>
              <a:rPr lang="en-US" sz="2000" b="1" dirty="0">
                <a:solidFill>
                  <a:schemeClr val="bg1"/>
                </a:solidFill>
                <a:latin typeface="Cambria" panose="02040503050406030204" pitchFamily="18" charset="0"/>
              </a:rPr>
              <a:t>GIR NATIONAL PARK, </a:t>
            </a:r>
            <a:r>
              <a:rPr lang="en-US" sz="2000" b="1" dirty="0" smtClean="0">
                <a:solidFill>
                  <a:schemeClr val="bg1"/>
                </a:solidFill>
                <a:latin typeface="Cambria" panose="02040503050406030204" pitchFamily="18" charset="0"/>
              </a:rPr>
              <a:t>JUNAGADH</a:t>
            </a:r>
            <a:endParaRPr lang="en-US" sz="20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878280289"/>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Places to visit in and around </a:t>
            </a:r>
            <a:r>
              <a:rPr lang="en-US" sz="3200" b="1" dirty="0" err="1" smtClean="0">
                <a:solidFill>
                  <a:schemeClr val="accent2">
                    <a:lumMod val="75000"/>
                  </a:schemeClr>
                </a:solidFill>
                <a:latin typeface="Cambria" panose="02040503050406030204" pitchFamily="18" charset="0"/>
              </a:rPr>
              <a:t>Gandhinagar</a:t>
            </a:r>
            <a:endParaRPr lang="en-US" b="1" dirty="0" smtClean="0">
              <a:solidFill>
                <a:schemeClr val="accent2">
                  <a:lumMod val="75000"/>
                </a:schemeClr>
              </a:solidFill>
              <a:latin typeface="Cambria" panose="02040503050406030204" pitchFamily="18" charset="0"/>
            </a:endParaRPr>
          </a:p>
        </p:txBody>
      </p:sp>
      <p:sp>
        <p:nvSpPr>
          <p:cNvPr id="5" name="TextBox 4"/>
          <p:cNvSpPr txBox="1"/>
          <p:nvPr/>
        </p:nvSpPr>
        <p:spPr>
          <a:xfrm>
            <a:off x="3344615" y="1705970"/>
            <a:ext cx="8071098" cy="2272156"/>
          </a:xfrm>
          <a:prstGeom prst="rect">
            <a:avLst/>
          </a:prstGeom>
          <a:solidFill>
            <a:schemeClr val="accent5">
              <a:lumMod val="20000"/>
              <a:lumOff val="80000"/>
            </a:schemeClr>
          </a:solidFill>
        </p:spPr>
        <p:txBody>
          <a:bodyPr wrap="square" lIns="54610" tIns="54610" rIns="54610" bIns="54610" rtlCol="0">
            <a:noAutofit/>
          </a:bodyPr>
          <a:lstStyle/>
          <a:p>
            <a:pPr marL="285750" indent="-285750">
              <a:spcAft>
                <a:spcPts val="600"/>
              </a:spcAft>
              <a:buFont typeface="Arial" panose="020B0604020202020204" pitchFamily="34" charset="0"/>
              <a:buChar char="•"/>
            </a:pPr>
            <a:r>
              <a:rPr lang="en-US" dirty="0">
                <a:latin typeface="Cambria" panose="02040503050406030204" pitchFamily="18" charset="0"/>
              </a:rPr>
              <a:t>Gujarat Science City, is part of a government initiative to draw more students towards education in science. </a:t>
            </a:r>
          </a:p>
          <a:p>
            <a:pPr marL="285750" indent="-285750">
              <a:spcAft>
                <a:spcPts val="600"/>
              </a:spcAft>
              <a:buFont typeface="Arial" panose="020B0604020202020204" pitchFamily="34" charset="0"/>
              <a:buChar char="•"/>
            </a:pPr>
            <a:r>
              <a:rPr lang="en-US" dirty="0">
                <a:latin typeface="Cambria" panose="02040503050406030204" pitchFamily="18" charset="0"/>
              </a:rPr>
              <a:t>The center hosts an IMAX 3D theatre, an energy park, a hall of science, Planet Earth, an </a:t>
            </a:r>
            <a:r>
              <a:rPr lang="en-US" dirty="0" smtClean="0">
                <a:latin typeface="Cambria" panose="02040503050406030204" pitchFamily="18" charset="0"/>
              </a:rPr>
              <a:t>amphitheater, Life </a:t>
            </a:r>
            <a:r>
              <a:rPr lang="en-US" dirty="0">
                <a:latin typeface="Cambria" panose="02040503050406030204" pitchFamily="18" charset="0"/>
              </a:rPr>
              <a:t>Science Park and dancing musical fountains among others.</a:t>
            </a:r>
          </a:p>
          <a:p>
            <a:pPr marL="285750" indent="-285750">
              <a:spcAft>
                <a:spcPts val="600"/>
              </a:spcAft>
              <a:buFont typeface="Arial" panose="020B0604020202020204" pitchFamily="34" charset="0"/>
              <a:buChar char="•"/>
            </a:pPr>
            <a:r>
              <a:rPr lang="en-US" dirty="0">
                <a:latin typeface="Cambria" panose="02040503050406030204" pitchFamily="18" charset="0"/>
              </a:rPr>
              <a:t>The complex will also be hosting a Nobel </a:t>
            </a:r>
            <a:r>
              <a:rPr lang="en-US" dirty="0" smtClean="0">
                <a:latin typeface="Cambria" panose="02040503050406030204" pitchFamily="18" charset="0"/>
              </a:rPr>
              <a:t>Prize Exhibition </a:t>
            </a:r>
            <a:r>
              <a:rPr lang="en-US" dirty="0">
                <a:latin typeface="Cambria" panose="02040503050406030204" pitchFamily="18" charset="0"/>
              </a:rPr>
              <a:t>during the Vibrant Gujarat 2017 Summit.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1" y="1679469"/>
            <a:ext cx="3122553" cy="2272156"/>
          </a:xfrm>
          <a:prstGeom prst="rect">
            <a:avLst/>
          </a:prstGeom>
        </p:spPr>
      </p:pic>
      <p:sp>
        <p:nvSpPr>
          <p:cNvPr id="12" name="TextBox 11"/>
          <p:cNvSpPr txBox="1"/>
          <p:nvPr/>
        </p:nvSpPr>
        <p:spPr>
          <a:xfrm>
            <a:off x="222062" y="4478744"/>
            <a:ext cx="8071098" cy="2272156"/>
          </a:xfrm>
          <a:prstGeom prst="rect">
            <a:avLst/>
          </a:prstGeom>
          <a:solidFill>
            <a:schemeClr val="accent6">
              <a:lumMod val="20000"/>
              <a:lumOff val="80000"/>
            </a:schemeClr>
          </a:solidFill>
        </p:spPr>
        <p:txBody>
          <a:bodyPr wrap="square" lIns="54610" tIns="54610" rIns="54610" bIns="54610" rtlCol="0" anchor="ctr">
            <a:noAutofit/>
          </a:bodyPr>
          <a:lstStyle/>
          <a:p>
            <a:pPr marL="285750" indent="-285750">
              <a:spcAft>
                <a:spcPts val="600"/>
              </a:spcAft>
              <a:buFont typeface="Arial" panose="020B0604020202020204" pitchFamily="34" charset="0"/>
              <a:buChar char="•"/>
            </a:pPr>
            <a:r>
              <a:rPr lang="en-US" dirty="0" smtClean="0">
                <a:latin typeface="Cambria" panose="02040503050406030204" pitchFamily="18" charset="0"/>
              </a:rPr>
              <a:t>India’s first Smart City that is coming up in </a:t>
            </a:r>
            <a:r>
              <a:rPr lang="en-US" dirty="0" err="1" smtClean="0">
                <a:latin typeface="Cambria" panose="02040503050406030204" pitchFamily="18" charset="0"/>
              </a:rPr>
              <a:t>Gandhinagar</a:t>
            </a:r>
            <a:r>
              <a:rPr lang="en-US" dirty="0" smtClean="0">
                <a:latin typeface="Cambria" panose="02040503050406030204" pitchFamily="18" charset="0"/>
              </a:rPr>
              <a:t> at the Gujarat International Finance Tech City (GIFT City) which is equipped with latest technology known to man. </a:t>
            </a:r>
          </a:p>
          <a:p>
            <a:pPr marL="285750" indent="-285750">
              <a:spcAft>
                <a:spcPts val="600"/>
              </a:spcAft>
              <a:buFont typeface="Arial" panose="020B0604020202020204" pitchFamily="34" charset="0"/>
              <a:buChar char="•"/>
            </a:pPr>
            <a:r>
              <a:rPr lang="en-US" dirty="0">
                <a:latin typeface="Cambria" panose="02040503050406030204" pitchFamily="18" charset="0"/>
              </a:rPr>
              <a:t>A Fully integrated city with a walk to work culture, it has the next-in-class infrastructure, connectivity, people, technology and legal framework – emerging as a platform for businesses across the world</a:t>
            </a:r>
            <a:r>
              <a:rPr lang="en-US" dirty="0" smtClean="0">
                <a:latin typeface="Cambria" panose="02040503050406030204" pitchFamily="18" charset="0"/>
              </a:rPr>
              <a:t>.</a:t>
            </a:r>
            <a:endParaRPr lang="en-US" dirty="0">
              <a:latin typeface="Cambria" panose="020405030504060302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3159" y="4478744"/>
            <a:ext cx="3122553" cy="2272156"/>
          </a:xfrm>
          <a:prstGeom prst="rect">
            <a:avLst/>
          </a:prstGeom>
        </p:spPr>
      </p:pic>
      <p:sp>
        <p:nvSpPr>
          <p:cNvPr id="2" name="Rectangle 1"/>
          <p:cNvSpPr/>
          <p:nvPr/>
        </p:nvSpPr>
        <p:spPr>
          <a:xfrm>
            <a:off x="222062" y="1178851"/>
            <a:ext cx="11193651" cy="527119"/>
          </a:xfrm>
          <a:prstGeom prst="rect">
            <a:avLst/>
          </a:prstGeom>
          <a:solidFill>
            <a:schemeClr val="accent5">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SCIENCE CITY, AHMEDABAD</a:t>
            </a:r>
          </a:p>
        </p:txBody>
      </p:sp>
      <p:sp>
        <p:nvSpPr>
          <p:cNvPr id="14" name="Rectangle 13"/>
          <p:cNvSpPr/>
          <p:nvPr/>
        </p:nvSpPr>
        <p:spPr>
          <a:xfrm>
            <a:off x="222062" y="3951625"/>
            <a:ext cx="11193651" cy="527119"/>
          </a:xfrm>
          <a:prstGeom prst="rect">
            <a:avLst/>
          </a:prstGeom>
          <a:solidFill>
            <a:schemeClr val="accent6">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GIFT CITY, GANDHINAGAR</a:t>
            </a:r>
            <a:endParaRPr lang="en-US" sz="20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312756627"/>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Places to visit in and around </a:t>
            </a:r>
            <a:r>
              <a:rPr lang="en-US" sz="3200" b="1" dirty="0" err="1" smtClean="0">
                <a:solidFill>
                  <a:schemeClr val="accent2">
                    <a:lumMod val="75000"/>
                  </a:schemeClr>
                </a:solidFill>
                <a:latin typeface="Cambria" panose="02040503050406030204" pitchFamily="18" charset="0"/>
              </a:rPr>
              <a:t>Gandhinagar</a:t>
            </a:r>
            <a:endParaRPr lang="en-US" b="1" dirty="0" smtClean="0">
              <a:solidFill>
                <a:schemeClr val="accent2">
                  <a:lumMod val="75000"/>
                </a:schemeClr>
              </a:solidFill>
              <a:latin typeface="Cambria" panose="02040503050406030204" pitchFamily="18" charset="0"/>
            </a:endParaRPr>
          </a:p>
        </p:txBody>
      </p:sp>
      <p:sp>
        <p:nvSpPr>
          <p:cNvPr id="5" name="TextBox 4"/>
          <p:cNvSpPr txBox="1"/>
          <p:nvPr/>
        </p:nvSpPr>
        <p:spPr>
          <a:xfrm>
            <a:off x="3344615" y="1705970"/>
            <a:ext cx="8071098" cy="2272156"/>
          </a:xfrm>
          <a:prstGeom prst="rect">
            <a:avLst/>
          </a:prstGeom>
          <a:solidFill>
            <a:schemeClr val="accent5">
              <a:lumMod val="20000"/>
              <a:lumOff val="80000"/>
            </a:schemeClr>
          </a:solidFill>
        </p:spPr>
        <p:txBody>
          <a:bodyPr wrap="square" lIns="54610" tIns="54610" rIns="54610" bIns="54610" rtlCol="0" anchor="ctr">
            <a:noAutofit/>
          </a:bodyPr>
          <a:lstStyle/>
          <a:p>
            <a:pPr marL="285750" lvl="0" indent="-285750">
              <a:spcAft>
                <a:spcPts val="600"/>
              </a:spcAft>
              <a:buFont typeface="Arial" panose="020B0604020202020204" pitchFamily="34" charset="0"/>
              <a:buChar char="•"/>
              <a:defRPr/>
            </a:pPr>
            <a:r>
              <a:rPr lang="en-US" sz="2000" dirty="0">
                <a:latin typeface="Cambria" panose="02040503050406030204" pitchFamily="18" charset="0"/>
              </a:rPr>
              <a:t>The </a:t>
            </a:r>
            <a:r>
              <a:rPr lang="en-US" sz="2000" dirty="0" err="1">
                <a:latin typeface="Cambria" panose="02040503050406030204" pitchFamily="18" charset="0"/>
              </a:rPr>
              <a:t>stepwell</a:t>
            </a:r>
            <a:r>
              <a:rPr lang="en-US" sz="2000" dirty="0">
                <a:latin typeface="Cambria" panose="02040503050406030204" pitchFamily="18" charset="0"/>
              </a:rPr>
              <a:t>, constructed during the period of the Solanki, is called Rani Ki </a:t>
            </a:r>
            <a:r>
              <a:rPr lang="en-US" sz="2000" dirty="0" err="1">
                <a:latin typeface="Cambria" panose="02040503050406030204" pitchFamily="18" charset="0"/>
              </a:rPr>
              <a:t>Vav</a:t>
            </a:r>
            <a:r>
              <a:rPr lang="en-US" sz="2000" dirty="0">
                <a:latin typeface="Cambria" panose="02040503050406030204" pitchFamily="18" charset="0"/>
              </a:rPr>
              <a:t> which means Queen’s step well</a:t>
            </a:r>
          </a:p>
          <a:p>
            <a:pPr marL="285750" lvl="0" indent="-285750">
              <a:spcAft>
                <a:spcPts val="600"/>
              </a:spcAft>
              <a:buFont typeface="Arial" panose="020B0604020202020204" pitchFamily="34" charset="0"/>
              <a:buChar char="•"/>
              <a:defRPr/>
            </a:pPr>
            <a:r>
              <a:rPr lang="en-US" sz="2000" dirty="0">
                <a:latin typeface="Cambria" panose="02040503050406030204" pitchFamily="18" charset="0"/>
              </a:rPr>
              <a:t>Inscribed by UNESCO as a World Heritage Site in 2014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61" y="1705971"/>
            <a:ext cx="3122553" cy="2250824"/>
          </a:xfrm>
          <a:prstGeom prst="rect">
            <a:avLst/>
          </a:prstGeom>
        </p:spPr>
      </p:pic>
      <p:sp>
        <p:nvSpPr>
          <p:cNvPr id="12" name="TextBox 11"/>
          <p:cNvSpPr txBox="1"/>
          <p:nvPr/>
        </p:nvSpPr>
        <p:spPr>
          <a:xfrm>
            <a:off x="222062" y="4478744"/>
            <a:ext cx="8071098" cy="2272156"/>
          </a:xfrm>
          <a:prstGeom prst="rect">
            <a:avLst/>
          </a:prstGeom>
          <a:solidFill>
            <a:schemeClr val="accent6">
              <a:lumMod val="20000"/>
              <a:lumOff val="80000"/>
            </a:schemeClr>
          </a:solidFill>
        </p:spPr>
        <p:txBody>
          <a:bodyPr wrap="square" lIns="54610" tIns="54610" rIns="54610" bIns="54610" rtlCol="0" anchor="ctr">
            <a:noAutofit/>
          </a:bodyPr>
          <a:lstStyle/>
          <a:p>
            <a:pPr marL="285750" lvl="0" indent="-285750">
              <a:spcAft>
                <a:spcPts val="600"/>
              </a:spcAft>
              <a:buFont typeface="Arial" panose="020B0604020202020204" pitchFamily="34" charset="0"/>
              <a:buChar char="•"/>
              <a:defRPr/>
            </a:pPr>
            <a:r>
              <a:rPr lang="en-US" sz="2000" dirty="0">
                <a:latin typeface="Cambria" panose="02040503050406030204" pitchFamily="18" charset="0"/>
              </a:rPr>
              <a:t>Inscribed by UNESCO as a World Heritage Site in 2004</a:t>
            </a:r>
          </a:p>
          <a:p>
            <a:pPr marL="285750" lvl="0" indent="-285750">
              <a:spcAft>
                <a:spcPts val="600"/>
              </a:spcAft>
              <a:buFont typeface="Arial" panose="020B0604020202020204" pitchFamily="34" charset="0"/>
              <a:buChar char="•"/>
              <a:defRPr/>
            </a:pPr>
            <a:r>
              <a:rPr lang="en-US" sz="2000" dirty="0" err="1">
                <a:latin typeface="Cambria" panose="02040503050406030204" pitchFamily="18" charset="0"/>
              </a:rPr>
              <a:t>Kalika</a:t>
            </a:r>
            <a:r>
              <a:rPr lang="en-US" sz="2000" dirty="0">
                <a:latin typeface="Cambria" panose="02040503050406030204" pitchFamily="18" charset="0"/>
              </a:rPr>
              <a:t> Mata Temple, located on top of </a:t>
            </a:r>
            <a:r>
              <a:rPr lang="en-US" sz="2000" dirty="0" err="1">
                <a:latin typeface="Cambria" panose="02040503050406030204" pitchFamily="18" charset="0"/>
              </a:rPr>
              <a:t>Pavagadh</a:t>
            </a:r>
            <a:r>
              <a:rPr lang="en-US" sz="2000" dirty="0">
                <a:latin typeface="Cambria" panose="02040503050406030204" pitchFamily="18" charset="0"/>
              </a:rPr>
              <a:t> Hill, is an important religious shrine which attracts large number of pilgrims throughout the year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160" y="4478744"/>
            <a:ext cx="3122553" cy="2272155"/>
          </a:xfrm>
          <a:prstGeom prst="rect">
            <a:avLst/>
          </a:prstGeom>
        </p:spPr>
      </p:pic>
      <p:sp>
        <p:nvSpPr>
          <p:cNvPr id="2" name="Rectangle 1"/>
          <p:cNvSpPr/>
          <p:nvPr/>
        </p:nvSpPr>
        <p:spPr>
          <a:xfrm>
            <a:off x="222062" y="1178851"/>
            <a:ext cx="11193651" cy="527119"/>
          </a:xfrm>
          <a:prstGeom prst="rect">
            <a:avLst/>
          </a:prstGeom>
          <a:solidFill>
            <a:schemeClr val="accent5">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RANI NI VAV, PATAN</a:t>
            </a:r>
            <a:endParaRPr lang="en-US" sz="2000" b="1" dirty="0">
              <a:solidFill>
                <a:schemeClr val="bg1"/>
              </a:solidFill>
              <a:latin typeface="Cambria" panose="02040503050406030204" pitchFamily="18" charset="0"/>
            </a:endParaRPr>
          </a:p>
        </p:txBody>
      </p:sp>
      <p:sp>
        <p:nvSpPr>
          <p:cNvPr id="14" name="Rectangle 13"/>
          <p:cNvSpPr/>
          <p:nvPr/>
        </p:nvSpPr>
        <p:spPr>
          <a:xfrm>
            <a:off x="222062" y="3951625"/>
            <a:ext cx="11193651" cy="527119"/>
          </a:xfrm>
          <a:prstGeom prst="rect">
            <a:avLst/>
          </a:prstGeom>
          <a:solidFill>
            <a:schemeClr val="accent6">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CHAMPANER-PAVAGADH ARCHAEOLOGICAL PARK, PANCHMAHALS </a:t>
            </a:r>
            <a:endParaRPr lang="en-US" sz="20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288656048"/>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Places to visit in and around </a:t>
            </a:r>
            <a:r>
              <a:rPr lang="en-US" sz="3200" b="1" dirty="0" err="1" smtClean="0">
                <a:solidFill>
                  <a:schemeClr val="accent2">
                    <a:lumMod val="75000"/>
                  </a:schemeClr>
                </a:solidFill>
                <a:latin typeface="Cambria" panose="02040503050406030204" pitchFamily="18" charset="0"/>
              </a:rPr>
              <a:t>Gandhinagar</a:t>
            </a:r>
            <a:endParaRPr lang="en-US" b="1" dirty="0" smtClean="0">
              <a:solidFill>
                <a:schemeClr val="accent2">
                  <a:lumMod val="75000"/>
                </a:schemeClr>
              </a:solidFill>
              <a:latin typeface="Cambria" panose="02040503050406030204" pitchFamily="18" charset="0"/>
            </a:endParaRPr>
          </a:p>
        </p:txBody>
      </p:sp>
      <p:sp>
        <p:nvSpPr>
          <p:cNvPr id="5" name="TextBox 4"/>
          <p:cNvSpPr txBox="1"/>
          <p:nvPr/>
        </p:nvSpPr>
        <p:spPr>
          <a:xfrm>
            <a:off x="3344615" y="1705970"/>
            <a:ext cx="8071098" cy="2272156"/>
          </a:xfrm>
          <a:prstGeom prst="rect">
            <a:avLst/>
          </a:prstGeom>
          <a:solidFill>
            <a:schemeClr val="accent5">
              <a:lumMod val="20000"/>
              <a:lumOff val="80000"/>
            </a:schemeClr>
          </a:solidFill>
        </p:spPr>
        <p:txBody>
          <a:bodyPr wrap="square" lIns="54610" tIns="54610" rIns="54610" bIns="54610" rtlCol="0">
            <a:noAutofit/>
          </a:bodyPr>
          <a:lstStyle/>
          <a:p>
            <a:pPr marL="285750" lvl="0" indent="-285750">
              <a:buFont typeface="Arial" panose="020B0604020202020204" pitchFamily="34" charset="0"/>
              <a:buChar char="•"/>
              <a:defRPr/>
            </a:pPr>
            <a:r>
              <a:rPr lang="en-US" dirty="0">
                <a:latin typeface="Cambria" panose="02040503050406030204" pitchFamily="18" charset="0"/>
              </a:rPr>
              <a:t>Buddhist Monastery (</a:t>
            </a:r>
            <a:r>
              <a:rPr lang="en-US" dirty="0" err="1" smtClean="0">
                <a:latin typeface="Cambria" panose="02040503050406030204" pitchFamily="18" charset="0"/>
              </a:rPr>
              <a:t>Mehsana</a:t>
            </a:r>
            <a:r>
              <a:rPr lang="en-US" dirty="0" smtClean="0">
                <a:latin typeface="Cambria" panose="02040503050406030204" pitchFamily="18" charset="0"/>
              </a:rPr>
              <a:t>): The </a:t>
            </a:r>
            <a:r>
              <a:rPr lang="en-US" dirty="0">
                <a:latin typeface="Cambria" panose="02040503050406030204" pitchFamily="18" charset="0"/>
              </a:rPr>
              <a:t>monastery has two votive stupas and an open central court yard, around which an arrangement of cells creates a swastika-like pattern</a:t>
            </a:r>
          </a:p>
          <a:p>
            <a:pPr marL="285750" lvl="0" indent="-285750">
              <a:buFont typeface="Arial" panose="020B0604020202020204" pitchFamily="34" charset="0"/>
              <a:buChar char="•"/>
              <a:defRPr/>
            </a:pPr>
            <a:r>
              <a:rPr lang="en-US" dirty="0" smtClean="0">
                <a:latin typeface="Cambria" panose="02040503050406030204" pitchFamily="18" charset="0"/>
              </a:rPr>
              <a:t>Dev </a:t>
            </a:r>
            <a:r>
              <a:rPr lang="en-US" dirty="0">
                <a:latin typeface="Cambria" panose="02040503050406030204" pitchFamily="18" charset="0"/>
              </a:rPr>
              <a:t>Ni Mori (</a:t>
            </a:r>
            <a:r>
              <a:rPr lang="en-US" dirty="0" err="1" smtClean="0">
                <a:latin typeface="Cambria" panose="02040503050406030204" pitchFamily="18" charset="0"/>
              </a:rPr>
              <a:t>Aravalli</a:t>
            </a:r>
            <a:r>
              <a:rPr lang="en-US" dirty="0" smtClean="0">
                <a:latin typeface="Cambria" panose="02040503050406030204" pitchFamily="18" charset="0"/>
              </a:rPr>
              <a:t>): Has </a:t>
            </a:r>
            <a:r>
              <a:rPr lang="en-US" dirty="0">
                <a:latin typeface="Cambria" panose="02040503050406030204" pitchFamily="18" charset="0"/>
              </a:rPr>
              <a:t>remains of Buddhist Monastery belonging to 3rd – 4th Century AD</a:t>
            </a:r>
          </a:p>
          <a:p>
            <a:pPr marL="285750" lvl="0" indent="-285750">
              <a:buFont typeface="Arial" panose="020B0604020202020204" pitchFamily="34" charset="0"/>
              <a:buChar char="•"/>
              <a:defRPr/>
            </a:pPr>
            <a:r>
              <a:rPr lang="en-US" dirty="0" smtClean="0">
                <a:latin typeface="Cambria" panose="02040503050406030204" pitchFamily="18" charset="0"/>
              </a:rPr>
              <a:t>Buddhist </a:t>
            </a:r>
            <a:r>
              <a:rPr lang="en-US" dirty="0">
                <a:latin typeface="Cambria" panose="02040503050406030204" pitchFamily="18" charset="0"/>
              </a:rPr>
              <a:t>Caves (</a:t>
            </a:r>
            <a:r>
              <a:rPr lang="en-US" dirty="0" err="1">
                <a:latin typeface="Cambria" panose="02040503050406030204" pitchFamily="18" charset="0"/>
              </a:rPr>
              <a:t>Junagadh</a:t>
            </a:r>
            <a:r>
              <a:rPr lang="en-US" dirty="0" smtClean="0">
                <a:latin typeface="Cambria" panose="02040503050406030204" pitchFamily="18" charset="0"/>
              </a:rPr>
              <a:t>):The </a:t>
            </a:r>
            <a:r>
              <a:rPr lang="en-US" dirty="0">
                <a:latin typeface="Cambria" panose="02040503050406030204" pitchFamily="18" charset="0"/>
              </a:rPr>
              <a:t>caves, carved during Emperor </a:t>
            </a:r>
            <a:r>
              <a:rPr lang="en-US" dirty="0" err="1">
                <a:latin typeface="Cambria" panose="02040503050406030204" pitchFamily="18" charset="0"/>
              </a:rPr>
              <a:t>Ashoka's</a:t>
            </a:r>
            <a:r>
              <a:rPr lang="en-US" dirty="0">
                <a:latin typeface="Cambria" panose="02040503050406030204" pitchFamily="18" charset="0"/>
              </a:rPr>
              <a:t> period to 1st - 4th  Century AD, are 3 separate sites of rooms carved out of stone to be used as monks’ quarters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3" y="1705970"/>
            <a:ext cx="3122552" cy="2272156"/>
          </a:xfrm>
          <a:prstGeom prst="rect">
            <a:avLst/>
          </a:prstGeom>
        </p:spPr>
      </p:pic>
      <p:sp>
        <p:nvSpPr>
          <p:cNvPr id="2" name="Rectangle 1"/>
          <p:cNvSpPr/>
          <p:nvPr/>
        </p:nvSpPr>
        <p:spPr>
          <a:xfrm>
            <a:off x="222062" y="1178851"/>
            <a:ext cx="11193651" cy="527119"/>
          </a:xfrm>
          <a:prstGeom prst="rect">
            <a:avLst/>
          </a:prstGeom>
          <a:solidFill>
            <a:schemeClr val="accent5">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BUDDHIST CIRCUIT</a:t>
            </a:r>
            <a:endParaRPr lang="en-US" sz="2000" b="1" dirty="0">
              <a:solidFill>
                <a:schemeClr val="bg1"/>
              </a:solidFill>
              <a:latin typeface="Cambria" panose="02040503050406030204" pitchFamily="18" charset="0"/>
            </a:endParaRPr>
          </a:p>
        </p:txBody>
      </p:sp>
      <p:sp>
        <p:nvSpPr>
          <p:cNvPr id="9" name="TextBox 8"/>
          <p:cNvSpPr txBox="1"/>
          <p:nvPr/>
        </p:nvSpPr>
        <p:spPr>
          <a:xfrm>
            <a:off x="222062" y="4478744"/>
            <a:ext cx="8071098" cy="2272156"/>
          </a:xfrm>
          <a:prstGeom prst="rect">
            <a:avLst/>
          </a:prstGeom>
          <a:solidFill>
            <a:schemeClr val="accent6">
              <a:lumMod val="20000"/>
              <a:lumOff val="80000"/>
            </a:schemeClr>
          </a:solidFill>
        </p:spPr>
        <p:txBody>
          <a:bodyPr wrap="square" lIns="54610" tIns="54610" rIns="54610" bIns="54610" rtlCol="0" anchor="ctr">
            <a:noAutofit/>
          </a:bodyPr>
          <a:lstStyle/>
          <a:p>
            <a:pPr marL="285750" indent="-285750">
              <a:spcAft>
                <a:spcPts val="600"/>
              </a:spcAft>
              <a:buFont typeface="Arial" panose="020B0604020202020204" pitchFamily="34" charset="0"/>
              <a:buChar char="•"/>
            </a:pPr>
            <a:r>
              <a:rPr lang="en-US" dirty="0">
                <a:latin typeface="Cambria" panose="02040503050406030204" pitchFamily="18" charset="0"/>
              </a:rPr>
              <a:t>Showcased at 2012 United Nations Climate Change Conference as a 'lighthouse project' as part of the United Nations Secretary General Ban Ki-moon's Momentum for Change </a:t>
            </a:r>
            <a:r>
              <a:rPr lang="en-US" dirty="0" smtClean="0">
                <a:latin typeface="Cambria" panose="02040503050406030204" pitchFamily="18" charset="0"/>
              </a:rPr>
              <a:t>Initiative, it is one of the most successful BRT systems in India.</a:t>
            </a:r>
          </a:p>
          <a:p>
            <a:pPr marL="285750" indent="-285750">
              <a:spcAft>
                <a:spcPts val="600"/>
              </a:spcAft>
              <a:buFont typeface="Arial" panose="020B0604020202020204" pitchFamily="34" charset="0"/>
              <a:buChar char="•"/>
            </a:pPr>
            <a:r>
              <a:rPr lang="en-US" dirty="0" smtClean="0">
                <a:latin typeface="Cambria" panose="02040503050406030204" pitchFamily="18" charset="0"/>
              </a:rPr>
              <a:t>The quality of service and automation in BRT Ahmedabad system, is worth an experience</a:t>
            </a:r>
            <a:endParaRPr lang="en-US" dirty="0">
              <a:latin typeface="Cambria" panose="020405030504060302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159" y="4478744"/>
            <a:ext cx="3122553" cy="2272156"/>
          </a:xfrm>
          <a:prstGeom prst="rect">
            <a:avLst/>
          </a:prstGeom>
        </p:spPr>
      </p:pic>
      <p:sp>
        <p:nvSpPr>
          <p:cNvPr id="11" name="Rectangle 10"/>
          <p:cNvSpPr/>
          <p:nvPr/>
        </p:nvSpPr>
        <p:spPr>
          <a:xfrm>
            <a:off x="222062" y="3951625"/>
            <a:ext cx="11193651" cy="527119"/>
          </a:xfrm>
          <a:prstGeom prst="rect">
            <a:avLst/>
          </a:prstGeom>
          <a:solidFill>
            <a:schemeClr val="accent6">
              <a:lumMod val="50000"/>
            </a:schemeClr>
          </a:solidFill>
        </p:spPr>
        <p:txBody>
          <a:bodyPr wrap="square" rtlCol="0" anchor="ctr">
            <a:noAutofit/>
          </a:bodyPr>
          <a:lstStyle/>
          <a:p>
            <a:pPr algn="ctr"/>
            <a:r>
              <a:rPr lang="en-US" sz="2000" b="1" dirty="0" smtClean="0">
                <a:solidFill>
                  <a:schemeClr val="bg1"/>
                </a:solidFill>
                <a:latin typeface="Cambria" panose="02040503050406030204" pitchFamily="18" charset="0"/>
              </a:rPr>
              <a:t>BRT CORRIDOR, AHMEDABAD</a:t>
            </a:r>
            <a:endParaRPr lang="en-US" sz="20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558459811"/>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Key Universities and Institutes in Gujarat (1/5)</a:t>
            </a:r>
            <a:endParaRPr lang="en-US" b="1" dirty="0" smtClean="0">
              <a:solidFill>
                <a:schemeClr val="accent2">
                  <a:lumMod val="75000"/>
                </a:schemeClr>
              </a:solidFill>
              <a:latin typeface="Cambria" panose="02040503050406030204" pitchFamily="18" charset="0"/>
            </a:endParaRPr>
          </a:p>
        </p:txBody>
      </p:sp>
      <p:sp>
        <p:nvSpPr>
          <p:cNvPr id="8" name="Text Placeholder 2"/>
          <p:cNvSpPr txBox="1">
            <a:spLocks/>
          </p:cNvSpPr>
          <p:nvPr/>
        </p:nvSpPr>
        <p:spPr bwMode="gray">
          <a:xfrm>
            <a:off x="346074" y="5046671"/>
            <a:ext cx="11517270" cy="2001829"/>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285750" indent="-285750" algn="just">
              <a:buFont typeface="Arial" panose="020B0604020202020204" pitchFamily="34" charset="0"/>
              <a:buChar char="•"/>
            </a:pPr>
            <a:endParaRPr lang="en-US" sz="2400" dirty="0">
              <a:solidFill>
                <a:srgbClr val="00338D">
                  <a:lumMod val="50000"/>
                </a:srgbClr>
              </a:solidFill>
              <a:latin typeface="Cambria" panose="02040503050406030204" pitchFamily="18" charset="0"/>
            </a:endParaRPr>
          </a:p>
        </p:txBody>
      </p:sp>
      <p:sp>
        <p:nvSpPr>
          <p:cNvPr id="9" name="Rectangle 8"/>
          <p:cNvSpPr/>
          <p:nvPr/>
        </p:nvSpPr>
        <p:spPr>
          <a:xfrm>
            <a:off x="11415713" y="6364940"/>
            <a:ext cx="447631" cy="420020"/>
          </a:xfrm>
          <a:prstGeom prst="rect">
            <a:avLst/>
          </a:prstGeom>
          <a:noFill/>
        </p:spPr>
        <p:txBody>
          <a:bodyPr wrap="square" rtlCol="0" anchor="t">
            <a:noAutofit/>
          </a:bodyPr>
          <a:lstStyle/>
          <a:p>
            <a:pPr algn="ctr"/>
            <a:r>
              <a:rPr lang="en-US" sz="1600" dirty="0">
                <a:latin typeface="Cambria" panose="02040503050406030204" pitchFamily="18" charset="0"/>
              </a:rPr>
              <a:t>3</a:t>
            </a:r>
            <a:endParaRPr lang="en-US" sz="1400" dirty="0" smtClean="0">
              <a:latin typeface="Cambria" panose="02040503050406030204" pitchFamily="18" charset="0"/>
            </a:endParaRPr>
          </a:p>
        </p:txBody>
      </p:sp>
      <p:sp>
        <p:nvSpPr>
          <p:cNvPr id="16" name="TextBox 15"/>
          <p:cNvSpPr txBox="1"/>
          <p:nvPr/>
        </p:nvSpPr>
        <p:spPr>
          <a:xfrm>
            <a:off x="300038" y="2797544"/>
            <a:ext cx="5677681" cy="3416320"/>
          </a:xfrm>
          <a:prstGeom prst="rect">
            <a:avLst/>
          </a:prstGeom>
          <a:noFill/>
        </p:spPr>
        <p:txBody>
          <a:bodyPr wrap="square" rtlCol="0">
            <a:spAutoFit/>
          </a:bodyPr>
          <a:lstStyle/>
          <a:p>
            <a:pPr algn="just"/>
            <a:r>
              <a:rPr lang="en-US" sz="2400" dirty="0" err="1">
                <a:latin typeface="Cambria" panose="02040503050406030204" pitchFamily="18" charset="0"/>
              </a:rPr>
              <a:t>Pandit</a:t>
            </a:r>
            <a:r>
              <a:rPr lang="en-US" sz="2400" dirty="0">
                <a:latin typeface="Cambria" panose="02040503050406030204" pitchFamily="18" charset="0"/>
              </a:rPr>
              <a:t> </a:t>
            </a:r>
            <a:r>
              <a:rPr lang="en-US" sz="2400" dirty="0" err="1">
                <a:latin typeface="Cambria" panose="02040503050406030204" pitchFamily="18" charset="0"/>
              </a:rPr>
              <a:t>Deendayal</a:t>
            </a:r>
            <a:r>
              <a:rPr lang="en-US" sz="2400" dirty="0">
                <a:latin typeface="Cambria" panose="02040503050406030204" pitchFamily="18" charset="0"/>
              </a:rPr>
              <a:t> Petroleum University (PDPU) </a:t>
            </a:r>
            <a:endParaRPr lang="en-US" sz="2400" dirty="0" smtClean="0">
              <a:latin typeface="Cambria" panose="02040503050406030204" pitchFamily="18" charset="0"/>
            </a:endParaRPr>
          </a:p>
          <a:p>
            <a:pPr algn="just"/>
            <a:r>
              <a:rPr lang="en-US" sz="2400" dirty="0" smtClean="0">
                <a:latin typeface="Cambria" panose="02040503050406030204" pitchFamily="18" charset="0"/>
              </a:rPr>
              <a:t>Established: April 2007</a:t>
            </a:r>
            <a:endParaRPr lang="en-US" sz="2400" dirty="0">
              <a:latin typeface="Cambria" panose="02040503050406030204" pitchFamily="18" charset="0"/>
            </a:endParaRPr>
          </a:p>
          <a:p>
            <a:pPr algn="just"/>
            <a:r>
              <a:rPr lang="en-US" sz="2400" dirty="0" smtClean="0">
                <a:latin typeface="Cambria" panose="02040503050406030204" pitchFamily="18" charset="0"/>
              </a:rPr>
              <a:t>Affiliation: University Grants Commission (UGC)</a:t>
            </a:r>
          </a:p>
          <a:p>
            <a:pPr algn="just"/>
            <a:r>
              <a:rPr lang="en-US" sz="2400" dirty="0" smtClean="0">
                <a:latin typeface="Cambria" panose="02040503050406030204" pitchFamily="18" charset="0"/>
              </a:rPr>
              <a:t>Courses offered: </a:t>
            </a:r>
            <a:r>
              <a:rPr lang="en-US" sz="2400" dirty="0">
                <a:latin typeface="Cambria" panose="02040503050406030204" pitchFamily="18" charset="0"/>
              </a:rPr>
              <a:t>Engineering, arts and management</a:t>
            </a:r>
            <a:endParaRPr lang="en-US" sz="2400" dirty="0" smtClean="0">
              <a:latin typeface="Cambria" panose="02040503050406030204" pitchFamily="18" charset="0"/>
            </a:endParaRPr>
          </a:p>
          <a:p>
            <a:pPr algn="just"/>
            <a:r>
              <a:rPr lang="en-US" sz="2400" dirty="0" smtClean="0">
                <a:latin typeface="Cambria" panose="02040503050406030204" pitchFamily="18" charset="0"/>
              </a:rPr>
              <a:t>Distance from Mahatma </a:t>
            </a:r>
            <a:r>
              <a:rPr lang="en-US" sz="2400" dirty="0" err="1" smtClean="0">
                <a:latin typeface="Cambria" panose="02040503050406030204" pitchFamily="18" charset="0"/>
              </a:rPr>
              <a:t>Mandir</a:t>
            </a:r>
            <a:r>
              <a:rPr lang="en-US" sz="2400" dirty="0" smtClean="0">
                <a:latin typeface="Cambria" panose="02040503050406030204" pitchFamily="18" charset="0"/>
              </a:rPr>
              <a:t>: 13 </a:t>
            </a:r>
            <a:r>
              <a:rPr lang="en-US" sz="2400" dirty="0" err="1" smtClean="0">
                <a:latin typeface="Cambria" panose="02040503050406030204" pitchFamily="18" charset="0"/>
              </a:rPr>
              <a:t>kms</a:t>
            </a:r>
            <a:endParaRPr lang="en-US" sz="2400" dirty="0" smtClean="0">
              <a:latin typeface="Cambria" panose="02040503050406030204" pitchFamily="18" charset="0"/>
            </a:endParaRPr>
          </a:p>
          <a:p>
            <a:pPr algn="just"/>
            <a:r>
              <a:rPr lang="en-US" sz="2400" dirty="0" smtClean="0">
                <a:latin typeface="Cambria" panose="02040503050406030204" pitchFamily="18" charset="0"/>
              </a:rPr>
              <a:t>Distance from Airport: 14 </a:t>
            </a:r>
            <a:r>
              <a:rPr lang="en-US" sz="2400" dirty="0" err="1" smtClean="0">
                <a:latin typeface="Cambria" panose="02040503050406030204" pitchFamily="18" charset="0"/>
              </a:rPr>
              <a:t>kms</a:t>
            </a:r>
            <a:endParaRPr lang="en-US" sz="2400" dirty="0" smtClean="0">
              <a:latin typeface="Cambria" panose="02040503050406030204" pitchFamily="18" charset="0"/>
            </a:endParaRPr>
          </a:p>
        </p:txBody>
      </p:sp>
      <p:pic>
        <p:nvPicPr>
          <p:cNvPr id="18" name="Picture 17"/>
          <p:cNvPicPr>
            <a:picLocks noChangeAspect="1"/>
          </p:cNvPicPr>
          <p:nvPr/>
        </p:nvPicPr>
        <p:blipFill rotWithShape="1">
          <a:blip r:embed="rId2"/>
          <a:srcRect l="4014" t="4454" r="39660" b="11963"/>
          <a:stretch/>
        </p:blipFill>
        <p:spPr>
          <a:xfrm>
            <a:off x="300038" y="1464798"/>
            <a:ext cx="4080893" cy="1146412"/>
          </a:xfrm>
          <a:prstGeom prst="rect">
            <a:avLst/>
          </a:prstGeom>
        </p:spPr>
      </p:pic>
      <p:pic>
        <p:nvPicPr>
          <p:cNvPr id="12" name="Picture 11"/>
          <p:cNvPicPr>
            <a:picLocks noChangeAspect="1"/>
          </p:cNvPicPr>
          <p:nvPr/>
        </p:nvPicPr>
        <p:blipFill rotWithShape="1">
          <a:blip r:embed="rId2"/>
          <a:srcRect l="74813" t="4454" r="1801" b="11963"/>
          <a:stretch/>
        </p:blipFill>
        <p:spPr>
          <a:xfrm>
            <a:off x="4380931" y="1464798"/>
            <a:ext cx="1694384" cy="1146412"/>
          </a:xfrm>
          <a:prstGeom prst="rect">
            <a:avLst/>
          </a:prstGeom>
        </p:spPr>
      </p:pic>
      <p:pic>
        <p:nvPicPr>
          <p:cNvPr id="2" name="Picture 1"/>
          <p:cNvPicPr>
            <a:picLocks noChangeAspect="1"/>
          </p:cNvPicPr>
          <p:nvPr/>
        </p:nvPicPr>
        <p:blipFill>
          <a:blip r:embed="rId3"/>
          <a:stretch>
            <a:fillRect/>
          </a:stretch>
        </p:blipFill>
        <p:spPr>
          <a:xfrm>
            <a:off x="6217550" y="1429935"/>
            <a:ext cx="5550569" cy="1181275"/>
          </a:xfrm>
          <a:prstGeom prst="rect">
            <a:avLst/>
          </a:prstGeom>
        </p:spPr>
      </p:pic>
      <p:sp>
        <p:nvSpPr>
          <p:cNvPr id="3" name="TextBox 2"/>
          <p:cNvSpPr txBox="1"/>
          <p:nvPr/>
        </p:nvSpPr>
        <p:spPr>
          <a:xfrm>
            <a:off x="6169937" y="2803103"/>
            <a:ext cx="5645794" cy="2677656"/>
          </a:xfrm>
          <a:prstGeom prst="rect">
            <a:avLst/>
          </a:prstGeom>
          <a:noFill/>
        </p:spPr>
        <p:txBody>
          <a:bodyPr wrap="square" rtlCol="0">
            <a:spAutoFit/>
          </a:bodyPr>
          <a:lstStyle/>
          <a:p>
            <a:pPr algn="just"/>
            <a:r>
              <a:rPr lang="en-US" sz="2400" dirty="0" smtClean="0">
                <a:latin typeface="Cambria" panose="02040503050406030204" pitchFamily="18" charset="0"/>
              </a:rPr>
              <a:t>Institute </a:t>
            </a:r>
            <a:r>
              <a:rPr lang="en-US" sz="2400" dirty="0">
                <a:latin typeface="Cambria" panose="02040503050406030204" pitchFamily="18" charset="0"/>
              </a:rPr>
              <a:t>of Rural Management </a:t>
            </a:r>
            <a:r>
              <a:rPr lang="en-US" sz="2400" dirty="0" smtClean="0">
                <a:latin typeface="Cambria" panose="02040503050406030204" pitchFamily="18" charset="0"/>
              </a:rPr>
              <a:t>(</a:t>
            </a:r>
            <a:r>
              <a:rPr lang="en-US" sz="2400" dirty="0">
                <a:latin typeface="Cambria" panose="02040503050406030204" pitchFamily="18" charset="0"/>
              </a:rPr>
              <a:t>IRMA</a:t>
            </a:r>
            <a:r>
              <a:rPr lang="en-US" sz="2400" dirty="0" smtClean="0">
                <a:latin typeface="Cambria" panose="02040503050406030204" pitchFamily="18" charset="0"/>
              </a:rPr>
              <a:t>), </a:t>
            </a:r>
            <a:r>
              <a:rPr lang="en-US" sz="2400" dirty="0" err="1" smtClean="0">
                <a:latin typeface="Cambria" panose="02040503050406030204" pitchFamily="18" charset="0"/>
              </a:rPr>
              <a:t>Anand</a:t>
            </a:r>
            <a:endParaRPr lang="en-US" sz="2400" dirty="0">
              <a:latin typeface="Cambria" panose="02040503050406030204" pitchFamily="18" charset="0"/>
            </a:endParaRPr>
          </a:p>
          <a:p>
            <a:pPr algn="just"/>
            <a:r>
              <a:rPr lang="en-US" sz="2400" dirty="0">
                <a:latin typeface="Cambria" panose="02040503050406030204" pitchFamily="18" charset="0"/>
              </a:rPr>
              <a:t>Established: </a:t>
            </a:r>
            <a:r>
              <a:rPr lang="en-US" sz="2400" dirty="0" smtClean="0">
                <a:latin typeface="Cambria" panose="02040503050406030204" pitchFamily="18" charset="0"/>
              </a:rPr>
              <a:t>1979</a:t>
            </a:r>
            <a:endParaRPr lang="en-US" sz="2400" dirty="0">
              <a:latin typeface="Cambria" panose="02040503050406030204" pitchFamily="18" charset="0"/>
            </a:endParaRPr>
          </a:p>
          <a:p>
            <a:pPr algn="just"/>
            <a:r>
              <a:rPr lang="en-US" sz="2400" dirty="0">
                <a:latin typeface="Cambria" panose="02040503050406030204" pitchFamily="18" charset="0"/>
              </a:rPr>
              <a:t>Affiliation: </a:t>
            </a:r>
            <a:r>
              <a:rPr lang="en-US" sz="2400" dirty="0" smtClean="0">
                <a:latin typeface="Cambria" panose="02040503050406030204" pitchFamily="18" charset="0"/>
              </a:rPr>
              <a:t>Autonomous</a:t>
            </a:r>
            <a:endParaRPr lang="en-US" sz="2400" dirty="0">
              <a:latin typeface="Cambria" panose="02040503050406030204" pitchFamily="18" charset="0"/>
            </a:endParaRPr>
          </a:p>
          <a:p>
            <a:pPr algn="just"/>
            <a:r>
              <a:rPr lang="en-US" sz="2400" dirty="0">
                <a:latin typeface="Cambria" panose="02040503050406030204" pitchFamily="18" charset="0"/>
              </a:rPr>
              <a:t>Courses offered: </a:t>
            </a:r>
            <a:r>
              <a:rPr lang="en-US" sz="2400" dirty="0" smtClean="0">
                <a:latin typeface="Cambria" panose="02040503050406030204" pitchFamily="18" charset="0"/>
              </a:rPr>
              <a:t>Management</a:t>
            </a:r>
            <a:endParaRPr lang="en-US" sz="2400" dirty="0">
              <a:latin typeface="Cambria" panose="02040503050406030204" pitchFamily="18" charset="0"/>
            </a:endParaRPr>
          </a:p>
          <a:p>
            <a:pPr algn="just"/>
            <a:r>
              <a:rPr lang="en-US" sz="2400" dirty="0">
                <a:latin typeface="Cambria" panose="02040503050406030204" pitchFamily="18" charset="0"/>
              </a:rPr>
              <a:t>Distance from Mahatma </a:t>
            </a:r>
            <a:r>
              <a:rPr lang="en-US" sz="2400" dirty="0" err="1">
                <a:latin typeface="Cambria" panose="02040503050406030204" pitchFamily="18" charset="0"/>
              </a:rPr>
              <a:t>Mandir</a:t>
            </a:r>
            <a:r>
              <a:rPr lang="en-US" sz="2400" dirty="0">
                <a:latin typeface="Cambria" panose="02040503050406030204" pitchFamily="18" charset="0"/>
              </a:rPr>
              <a:t>: </a:t>
            </a:r>
            <a:r>
              <a:rPr lang="en-US" sz="2400" dirty="0" smtClean="0">
                <a:latin typeface="Cambria" panose="02040503050406030204" pitchFamily="18" charset="0"/>
              </a:rPr>
              <a:t>100 </a:t>
            </a:r>
            <a:r>
              <a:rPr lang="en-US" sz="2400" dirty="0" err="1">
                <a:latin typeface="Cambria" panose="02040503050406030204" pitchFamily="18" charset="0"/>
              </a:rPr>
              <a:t>kms</a:t>
            </a:r>
            <a:endParaRPr lang="en-US" sz="2400" dirty="0">
              <a:latin typeface="Cambria" panose="02040503050406030204" pitchFamily="18" charset="0"/>
            </a:endParaRPr>
          </a:p>
          <a:p>
            <a:pPr algn="just"/>
            <a:r>
              <a:rPr lang="en-US" sz="2400" dirty="0">
                <a:latin typeface="Cambria" panose="02040503050406030204" pitchFamily="18" charset="0"/>
              </a:rPr>
              <a:t>Distance from Airport: </a:t>
            </a:r>
            <a:r>
              <a:rPr lang="en-US" sz="2400" dirty="0" smtClean="0">
                <a:latin typeface="Cambria" panose="02040503050406030204" pitchFamily="18" charset="0"/>
              </a:rPr>
              <a:t>85 </a:t>
            </a:r>
            <a:r>
              <a:rPr lang="en-US" sz="2400" dirty="0" err="1" smtClean="0">
                <a:latin typeface="Cambria" panose="02040503050406030204" pitchFamily="18" charset="0"/>
              </a:rPr>
              <a:t>kms</a:t>
            </a:r>
            <a:endParaRPr lang="en-US" sz="2400" dirty="0">
              <a:latin typeface="Cambria" panose="02040503050406030204" pitchFamily="18" charset="0"/>
            </a:endParaRPr>
          </a:p>
        </p:txBody>
      </p:sp>
      <p:cxnSp>
        <p:nvCxnSpPr>
          <p:cNvPr id="5" name="Straight Connector 4"/>
          <p:cNvCxnSpPr/>
          <p:nvPr/>
        </p:nvCxnSpPr>
        <p:spPr>
          <a:xfrm>
            <a:off x="6174686" y="1157288"/>
            <a:ext cx="0" cy="54864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365968"/>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lumMod val="75000"/>
                  </a:schemeClr>
                </a:solidFill>
                <a:latin typeface="Cambria" panose="02040503050406030204" pitchFamily="18" charset="0"/>
              </a:rPr>
              <a:t>Key Universities and Institutes in Gujarat </a:t>
            </a:r>
            <a:r>
              <a:rPr lang="en-US" sz="3200" b="1" dirty="0" smtClean="0">
                <a:solidFill>
                  <a:schemeClr val="accent2">
                    <a:lumMod val="75000"/>
                  </a:schemeClr>
                </a:solidFill>
                <a:latin typeface="Cambria" panose="02040503050406030204" pitchFamily="18" charset="0"/>
              </a:rPr>
              <a:t>(2/5</a:t>
            </a:r>
            <a:r>
              <a:rPr lang="en-US" sz="3200" b="1" dirty="0">
                <a:solidFill>
                  <a:schemeClr val="accent2">
                    <a:lumMod val="75000"/>
                  </a:schemeClr>
                </a:solidFill>
                <a:latin typeface="Cambria" panose="02040503050406030204" pitchFamily="18" charset="0"/>
              </a:rPr>
              <a:t>)</a:t>
            </a:r>
          </a:p>
        </p:txBody>
      </p:sp>
      <p:sp>
        <p:nvSpPr>
          <p:cNvPr id="8" name="Text Placeholder 2"/>
          <p:cNvSpPr txBox="1">
            <a:spLocks/>
          </p:cNvSpPr>
          <p:nvPr/>
        </p:nvSpPr>
        <p:spPr bwMode="gray">
          <a:xfrm>
            <a:off x="346074" y="5046671"/>
            <a:ext cx="11517270" cy="2001829"/>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285750" indent="-285750" algn="just">
              <a:buFont typeface="Arial" panose="020B0604020202020204" pitchFamily="34" charset="0"/>
              <a:buChar char="•"/>
            </a:pPr>
            <a:endParaRPr lang="en-US" sz="2400" dirty="0">
              <a:solidFill>
                <a:srgbClr val="00338D">
                  <a:lumMod val="50000"/>
                </a:srgbClr>
              </a:solidFill>
              <a:latin typeface="Cambria" panose="02040503050406030204" pitchFamily="18" charset="0"/>
            </a:endParaRPr>
          </a:p>
        </p:txBody>
      </p:sp>
      <p:sp>
        <p:nvSpPr>
          <p:cNvPr id="9" name="Rectangle 8"/>
          <p:cNvSpPr/>
          <p:nvPr/>
        </p:nvSpPr>
        <p:spPr>
          <a:xfrm>
            <a:off x="11415713" y="6364940"/>
            <a:ext cx="447631" cy="420020"/>
          </a:xfrm>
          <a:prstGeom prst="rect">
            <a:avLst/>
          </a:prstGeom>
          <a:noFill/>
        </p:spPr>
        <p:txBody>
          <a:bodyPr wrap="square" rtlCol="0" anchor="t">
            <a:noAutofit/>
          </a:bodyPr>
          <a:lstStyle/>
          <a:p>
            <a:pPr algn="ctr"/>
            <a:r>
              <a:rPr lang="en-US" sz="1600" dirty="0">
                <a:latin typeface="Cambria" panose="02040503050406030204" pitchFamily="18" charset="0"/>
              </a:rPr>
              <a:t>3</a:t>
            </a:r>
            <a:endParaRPr lang="en-US" sz="1400" dirty="0" smtClean="0">
              <a:latin typeface="Cambria" panose="02040503050406030204" pitchFamily="18" charset="0"/>
            </a:endParaRPr>
          </a:p>
        </p:txBody>
      </p:sp>
      <p:pic>
        <p:nvPicPr>
          <p:cNvPr id="20" name="Picture 19"/>
          <p:cNvPicPr>
            <a:picLocks noChangeAspect="1"/>
          </p:cNvPicPr>
          <p:nvPr/>
        </p:nvPicPr>
        <p:blipFill>
          <a:blip r:embed="rId2"/>
          <a:stretch>
            <a:fillRect/>
          </a:stretch>
        </p:blipFill>
        <p:spPr>
          <a:xfrm>
            <a:off x="346074" y="1246765"/>
            <a:ext cx="5527556" cy="2083385"/>
          </a:xfrm>
          <a:prstGeom prst="rect">
            <a:avLst/>
          </a:prstGeom>
        </p:spPr>
      </p:pic>
      <p:pic>
        <p:nvPicPr>
          <p:cNvPr id="21" name="Picture 20"/>
          <p:cNvPicPr>
            <a:picLocks noChangeAspect="1"/>
          </p:cNvPicPr>
          <p:nvPr/>
        </p:nvPicPr>
        <p:blipFill rotWithShape="1">
          <a:blip r:embed="rId3"/>
          <a:srcRect b="11203"/>
          <a:stretch/>
        </p:blipFill>
        <p:spPr>
          <a:xfrm>
            <a:off x="6225427" y="1429935"/>
            <a:ext cx="5554526" cy="1115704"/>
          </a:xfrm>
          <a:prstGeom prst="rect">
            <a:avLst/>
          </a:prstGeom>
        </p:spPr>
      </p:pic>
      <p:sp>
        <p:nvSpPr>
          <p:cNvPr id="22" name="TextBox 21"/>
          <p:cNvSpPr txBox="1"/>
          <p:nvPr/>
        </p:nvSpPr>
        <p:spPr>
          <a:xfrm>
            <a:off x="1959089" y="2941684"/>
            <a:ext cx="3914541" cy="743212"/>
          </a:xfrm>
          <a:prstGeom prst="rect">
            <a:avLst/>
          </a:prstGeom>
          <a:solidFill>
            <a:schemeClr val="bg1"/>
          </a:solidFill>
        </p:spPr>
        <p:txBody>
          <a:bodyPr wrap="square" rtlCol="0">
            <a:spAutoFit/>
          </a:bodyPr>
          <a:lstStyle/>
          <a:p>
            <a:endParaRPr lang="en-US" dirty="0"/>
          </a:p>
        </p:txBody>
      </p:sp>
      <p:sp>
        <p:nvSpPr>
          <p:cNvPr id="23" name="TextBox 22"/>
          <p:cNvSpPr txBox="1"/>
          <p:nvPr/>
        </p:nvSpPr>
        <p:spPr>
          <a:xfrm>
            <a:off x="346074" y="3423649"/>
            <a:ext cx="5643562" cy="3416320"/>
          </a:xfrm>
          <a:prstGeom prst="rect">
            <a:avLst/>
          </a:prstGeom>
          <a:noFill/>
        </p:spPr>
        <p:txBody>
          <a:bodyPr wrap="square" rtlCol="0">
            <a:spAutoFit/>
          </a:bodyPr>
          <a:lstStyle/>
          <a:p>
            <a:pPr algn="just"/>
            <a:r>
              <a:rPr lang="en-US" sz="2400" dirty="0">
                <a:latin typeface="Cambria" panose="02040503050406030204" pitchFamily="18" charset="0"/>
              </a:rPr>
              <a:t>Gujarat National Law University (GNLU) </a:t>
            </a:r>
            <a:endParaRPr lang="en-US" sz="2400" dirty="0" smtClean="0">
              <a:latin typeface="Cambria" panose="02040503050406030204" pitchFamily="18" charset="0"/>
            </a:endParaRPr>
          </a:p>
          <a:p>
            <a:pPr algn="just"/>
            <a:r>
              <a:rPr lang="en-US" sz="2400" dirty="0">
                <a:latin typeface="Cambria" panose="02040503050406030204" pitchFamily="18" charset="0"/>
              </a:rPr>
              <a:t>Established: </a:t>
            </a:r>
            <a:r>
              <a:rPr lang="en-US" sz="2400" dirty="0" smtClean="0">
                <a:latin typeface="Cambria" panose="02040503050406030204" pitchFamily="18" charset="0"/>
              </a:rPr>
              <a:t>2003</a:t>
            </a:r>
            <a:endParaRPr lang="en-US" sz="2400" dirty="0">
              <a:latin typeface="Cambria" panose="02040503050406030204" pitchFamily="18" charset="0"/>
            </a:endParaRPr>
          </a:p>
          <a:p>
            <a:pPr algn="just"/>
            <a:r>
              <a:rPr lang="en-US" sz="2400" dirty="0">
                <a:latin typeface="Cambria" panose="02040503050406030204" pitchFamily="18" charset="0"/>
              </a:rPr>
              <a:t>Affiliation: Bar Council of India (BCI) </a:t>
            </a:r>
            <a:r>
              <a:rPr lang="en-US" sz="2400" dirty="0" smtClean="0">
                <a:latin typeface="Cambria" panose="02040503050406030204" pitchFamily="18" charset="0"/>
              </a:rPr>
              <a:t>&amp; University </a:t>
            </a:r>
            <a:r>
              <a:rPr lang="en-US" sz="2400" dirty="0">
                <a:latin typeface="Cambria" panose="02040503050406030204" pitchFamily="18" charset="0"/>
              </a:rPr>
              <a:t>Grants Commission (UGC</a:t>
            </a:r>
            <a:r>
              <a:rPr lang="en-US" sz="2400" dirty="0" smtClean="0">
                <a:latin typeface="Cambria" panose="02040503050406030204" pitchFamily="18" charset="0"/>
              </a:rPr>
              <a:t>)</a:t>
            </a:r>
            <a:endParaRPr lang="en-US" sz="2400" dirty="0">
              <a:latin typeface="Cambria" panose="02040503050406030204" pitchFamily="18" charset="0"/>
            </a:endParaRPr>
          </a:p>
          <a:p>
            <a:pPr algn="just"/>
            <a:r>
              <a:rPr lang="en-US" sz="2400" dirty="0">
                <a:latin typeface="Cambria" panose="02040503050406030204" pitchFamily="18" charset="0"/>
              </a:rPr>
              <a:t>Courses offered: </a:t>
            </a:r>
            <a:r>
              <a:rPr lang="en-US" sz="2400" dirty="0" smtClean="0">
                <a:latin typeface="Cambria" panose="02040503050406030204" pitchFamily="18" charset="0"/>
              </a:rPr>
              <a:t>Arts, Commerce, Business Administration, Social Work, Science</a:t>
            </a:r>
            <a:endParaRPr lang="en-US" sz="2400" dirty="0">
              <a:latin typeface="Cambria" panose="02040503050406030204" pitchFamily="18" charset="0"/>
            </a:endParaRPr>
          </a:p>
          <a:p>
            <a:pPr algn="just"/>
            <a:r>
              <a:rPr lang="en-US" sz="2400" dirty="0">
                <a:latin typeface="Cambria" panose="02040503050406030204" pitchFamily="18" charset="0"/>
              </a:rPr>
              <a:t>Distance from Mahatma </a:t>
            </a:r>
            <a:r>
              <a:rPr lang="en-US" sz="2400" dirty="0" err="1">
                <a:latin typeface="Cambria" panose="02040503050406030204" pitchFamily="18" charset="0"/>
              </a:rPr>
              <a:t>Mandir</a:t>
            </a:r>
            <a:r>
              <a:rPr lang="en-US" sz="2400" dirty="0">
                <a:latin typeface="Cambria" panose="02040503050406030204" pitchFamily="18" charset="0"/>
              </a:rPr>
              <a:t>: 13 </a:t>
            </a:r>
            <a:r>
              <a:rPr lang="en-US" sz="2400" dirty="0" err="1">
                <a:latin typeface="Cambria" panose="02040503050406030204" pitchFamily="18" charset="0"/>
              </a:rPr>
              <a:t>kms</a:t>
            </a:r>
            <a:endParaRPr lang="en-US" sz="2400" dirty="0">
              <a:latin typeface="Cambria" panose="02040503050406030204" pitchFamily="18" charset="0"/>
            </a:endParaRPr>
          </a:p>
          <a:p>
            <a:pPr algn="just"/>
            <a:r>
              <a:rPr lang="en-US" sz="2400" dirty="0">
                <a:latin typeface="Cambria" panose="02040503050406030204" pitchFamily="18" charset="0"/>
              </a:rPr>
              <a:t>Distance from Airport: 14 </a:t>
            </a:r>
            <a:r>
              <a:rPr lang="en-US" sz="2400" dirty="0" err="1" smtClean="0">
                <a:latin typeface="Cambria" panose="02040503050406030204" pitchFamily="18" charset="0"/>
              </a:rPr>
              <a:t>kms</a:t>
            </a:r>
            <a:endParaRPr lang="en-US" sz="2400" dirty="0">
              <a:latin typeface="Cambria" panose="02040503050406030204" pitchFamily="18" charset="0"/>
            </a:endParaRPr>
          </a:p>
        </p:txBody>
      </p:sp>
      <p:sp>
        <p:nvSpPr>
          <p:cNvPr id="24" name="TextBox 23"/>
          <p:cNvSpPr txBox="1"/>
          <p:nvPr/>
        </p:nvSpPr>
        <p:spPr>
          <a:xfrm>
            <a:off x="6142036" y="2890126"/>
            <a:ext cx="5721308" cy="2677656"/>
          </a:xfrm>
          <a:prstGeom prst="rect">
            <a:avLst/>
          </a:prstGeom>
          <a:noFill/>
        </p:spPr>
        <p:txBody>
          <a:bodyPr wrap="square" rtlCol="0">
            <a:spAutoFit/>
          </a:bodyPr>
          <a:lstStyle/>
          <a:p>
            <a:pPr algn="just"/>
            <a:r>
              <a:rPr lang="en-US" sz="2400" dirty="0">
                <a:latin typeface="Cambria" panose="02040503050406030204" pitchFamily="18" charset="0"/>
              </a:rPr>
              <a:t>Entrepreneurship Development Institute of India (EDII</a:t>
            </a:r>
            <a:r>
              <a:rPr lang="en-US" sz="2400" dirty="0" smtClean="0">
                <a:latin typeface="Cambria" panose="02040503050406030204" pitchFamily="18" charset="0"/>
              </a:rPr>
              <a:t>)</a:t>
            </a:r>
          </a:p>
          <a:p>
            <a:pPr algn="just"/>
            <a:r>
              <a:rPr lang="en-US" sz="2400" dirty="0">
                <a:latin typeface="Cambria" panose="02040503050406030204" pitchFamily="18" charset="0"/>
              </a:rPr>
              <a:t>Established: </a:t>
            </a:r>
            <a:r>
              <a:rPr lang="en-US" sz="2400" dirty="0" smtClean="0">
                <a:latin typeface="Cambria" panose="02040503050406030204" pitchFamily="18" charset="0"/>
              </a:rPr>
              <a:t>1983</a:t>
            </a:r>
            <a:endParaRPr lang="en-US" sz="2400" dirty="0">
              <a:latin typeface="Cambria" panose="02040503050406030204" pitchFamily="18" charset="0"/>
            </a:endParaRPr>
          </a:p>
          <a:p>
            <a:pPr algn="just"/>
            <a:r>
              <a:rPr lang="en-US" sz="2400" dirty="0">
                <a:latin typeface="Cambria" panose="02040503050406030204" pitchFamily="18" charset="0"/>
              </a:rPr>
              <a:t>Affiliation: </a:t>
            </a:r>
            <a:r>
              <a:rPr lang="en-US" sz="2400" dirty="0" smtClean="0">
                <a:latin typeface="Cambria" panose="02040503050406030204" pitchFamily="18" charset="0"/>
              </a:rPr>
              <a:t>Autonomous</a:t>
            </a:r>
            <a:endParaRPr lang="en-US" sz="2400" dirty="0">
              <a:latin typeface="Cambria" panose="02040503050406030204" pitchFamily="18" charset="0"/>
            </a:endParaRPr>
          </a:p>
          <a:p>
            <a:pPr algn="just"/>
            <a:r>
              <a:rPr lang="en-US" sz="2400" dirty="0">
                <a:latin typeface="Cambria" panose="02040503050406030204" pitchFamily="18" charset="0"/>
              </a:rPr>
              <a:t>Courses offered</a:t>
            </a:r>
            <a:r>
              <a:rPr lang="en-US" sz="2400" dirty="0" smtClean="0">
                <a:latin typeface="Cambria" panose="02040503050406030204" pitchFamily="18" charset="0"/>
              </a:rPr>
              <a:t>: Management</a:t>
            </a:r>
            <a:endParaRPr lang="en-US" sz="2400" dirty="0">
              <a:latin typeface="Cambria" panose="02040503050406030204" pitchFamily="18" charset="0"/>
            </a:endParaRPr>
          </a:p>
          <a:p>
            <a:pPr algn="just"/>
            <a:r>
              <a:rPr lang="en-US" sz="2400" dirty="0">
                <a:latin typeface="Cambria" panose="02040503050406030204" pitchFamily="18" charset="0"/>
              </a:rPr>
              <a:t>Distance from Mahatma </a:t>
            </a:r>
            <a:r>
              <a:rPr lang="en-US" sz="2400" dirty="0" err="1">
                <a:latin typeface="Cambria" panose="02040503050406030204" pitchFamily="18" charset="0"/>
              </a:rPr>
              <a:t>Mandir</a:t>
            </a:r>
            <a:r>
              <a:rPr lang="en-US" sz="2400" dirty="0">
                <a:latin typeface="Cambria" panose="02040503050406030204" pitchFamily="18" charset="0"/>
              </a:rPr>
              <a:t>: </a:t>
            </a:r>
            <a:r>
              <a:rPr lang="en-US" sz="2400" dirty="0" smtClean="0">
                <a:latin typeface="Cambria" panose="02040503050406030204" pitchFamily="18" charset="0"/>
              </a:rPr>
              <a:t>15 </a:t>
            </a:r>
            <a:r>
              <a:rPr lang="en-US" sz="2400" dirty="0" err="1">
                <a:latin typeface="Cambria" panose="02040503050406030204" pitchFamily="18" charset="0"/>
              </a:rPr>
              <a:t>kms</a:t>
            </a:r>
            <a:endParaRPr lang="en-US" sz="2400" dirty="0">
              <a:latin typeface="Cambria" panose="02040503050406030204" pitchFamily="18" charset="0"/>
            </a:endParaRPr>
          </a:p>
          <a:p>
            <a:pPr algn="just"/>
            <a:r>
              <a:rPr lang="en-US" sz="2400" dirty="0">
                <a:latin typeface="Cambria" panose="02040503050406030204" pitchFamily="18" charset="0"/>
              </a:rPr>
              <a:t>Distance from Airport: 6</a:t>
            </a:r>
            <a:r>
              <a:rPr lang="en-US" sz="2400" dirty="0" smtClean="0">
                <a:latin typeface="Cambria" panose="02040503050406030204" pitchFamily="18" charset="0"/>
              </a:rPr>
              <a:t> </a:t>
            </a:r>
            <a:r>
              <a:rPr lang="en-US" sz="2400" dirty="0" err="1" smtClean="0">
                <a:latin typeface="Cambria" panose="02040503050406030204" pitchFamily="18" charset="0"/>
              </a:rPr>
              <a:t>kms</a:t>
            </a:r>
            <a:endParaRPr lang="en-US" sz="2400" dirty="0">
              <a:latin typeface="Cambria" panose="02040503050406030204" pitchFamily="18" charset="0"/>
            </a:endParaRPr>
          </a:p>
        </p:txBody>
      </p:sp>
      <p:cxnSp>
        <p:nvCxnSpPr>
          <p:cNvPr id="10" name="Straight Connector 9"/>
          <p:cNvCxnSpPr/>
          <p:nvPr/>
        </p:nvCxnSpPr>
        <p:spPr>
          <a:xfrm>
            <a:off x="6117534" y="1157288"/>
            <a:ext cx="0" cy="54864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26048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Summit Schedule -11 January 2017</a:t>
            </a:r>
            <a:endParaRPr lang="en-US" b="1" dirty="0" smtClean="0">
              <a:solidFill>
                <a:schemeClr val="accent2">
                  <a:lumMod val="75000"/>
                </a:schemeClr>
              </a:solidFill>
              <a:latin typeface="Cambria" panose="02040503050406030204" pitchFamily="18" charset="0"/>
            </a:endParaRPr>
          </a:p>
        </p:txBody>
      </p:sp>
      <p:sp>
        <p:nvSpPr>
          <p:cNvPr id="9" name="Rectangle 8"/>
          <p:cNvSpPr/>
          <p:nvPr/>
        </p:nvSpPr>
        <p:spPr>
          <a:xfrm>
            <a:off x="11415713" y="6364940"/>
            <a:ext cx="447631" cy="420020"/>
          </a:xfrm>
          <a:prstGeom prst="rect">
            <a:avLst/>
          </a:prstGeom>
          <a:noFill/>
        </p:spPr>
        <p:txBody>
          <a:bodyPr wrap="square" rtlCol="0" anchor="t">
            <a:noAutofit/>
          </a:bodyPr>
          <a:lstStyle/>
          <a:p>
            <a:pPr algn="ctr"/>
            <a:r>
              <a:rPr lang="en-US" sz="1600" dirty="0">
                <a:latin typeface="Cambria" panose="02040503050406030204" pitchFamily="18" charset="0"/>
              </a:rPr>
              <a:t>3</a:t>
            </a:r>
            <a:endParaRPr lang="en-US" sz="1400" dirty="0" smtClean="0">
              <a:latin typeface="Cambria" panose="02040503050406030204" pitchFamily="18" charset="0"/>
            </a:endParaRPr>
          </a:p>
        </p:txBody>
      </p:sp>
      <p:graphicFrame>
        <p:nvGraphicFramePr>
          <p:cNvPr id="5" name="Table 4"/>
          <p:cNvGraphicFramePr>
            <a:graphicFrameLocks noGrp="1"/>
          </p:cNvGraphicFramePr>
          <p:nvPr>
            <p:extLst/>
          </p:nvPr>
        </p:nvGraphicFramePr>
        <p:xfrm>
          <a:off x="344774" y="1149888"/>
          <a:ext cx="11458610" cy="5508652"/>
        </p:xfrm>
        <a:graphic>
          <a:graphicData uri="http://schemas.openxmlformats.org/drawingml/2006/table">
            <a:tbl>
              <a:tblPr firstRow="1" bandRow="1">
                <a:tableStyleId>{7DF18680-E054-41AD-8BC1-D1AEF772440D}</a:tableStyleId>
              </a:tblPr>
              <a:tblGrid>
                <a:gridCol w="1888760">
                  <a:extLst>
                    <a:ext uri="{9D8B030D-6E8A-4147-A177-3AD203B41FA5}">
                      <a16:colId xmlns="" xmlns:a16="http://schemas.microsoft.com/office/drawing/2014/main" val="20000"/>
                    </a:ext>
                  </a:extLst>
                </a:gridCol>
                <a:gridCol w="150905"/>
                <a:gridCol w="4421095">
                  <a:extLst>
                    <a:ext uri="{9D8B030D-6E8A-4147-A177-3AD203B41FA5}">
                      <a16:colId xmlns="" xmlns:a16="http://schemas.microsoft.com/office/drawing/2014/main" val="20001"/>
                    </a:ext>
                  </a:extLst>
                </a:gridCol>
                <a:gridCol w="1872978"/>
                <a:gridCol w="3124872"/>
              </a:tblGrid>
              <a:tr h="286958">
                <a:tc gridSpan="2">
                  <a:txBody>
                    <a:bodyPr/>
                    <a:lstStyle/>
                    <a:p>
                      <a:pPr algn="ctr"/>
                      <a:r>
                        <a:rPr lang="en-US" sz="1800" dirty="0" smtClean="0">
                          <a:latin typeface="Cambria" panose="02040503050406030204" pitchFamily="18" charset="0"/>
                        </a:rPr>
                        <a:t>Time</a:t>
                      </a:r>
                      <a:endParaRPr lang="en-US" sz="1800" dirty="0">
                        <a:latin typeface="Cambria" panose="02040503050406030204" pitchFamily="18" charset="0"/>
                      </a:endParaRPr>
                    </a:p>
                  </a:txBody>
                  <a:tcPr/>
                </a:tc>
                <a:tc hMerge="1">
                  <a:txBody>
                    <a:bodyPr/>
                    <a:lstStyle/>
                    <a:p>
                      <a:endParaRPr lang="en-US"/>
                    </a:p>
                  </a:txBody>
                  <a:tcPr/>
                </a:tc>
                <a:tc>
                  <a:txBody>
                    <a:bodyPr/>
                    <a:lstStyle/>
                    <a:p>
                      <a:pPr algn="ctr"/>
                      <a:r>
                        <a:rPr lang="en-US" sz="1800" dirty="0" smtClean="0">
                          <a:latin typeface="Cambria" panose="02040503050406030204" pitchFamily="18" charset="0"/>
                        </a:rPr>
                        <a:t>Program</a:t>
                      </a:r>
                      <a:r>
                        <a:rPr lang="en-US" sz="1800" baseline="0" dirty="0" smtClean="0">
                          <a:latin typeface="Cambria" panose="02040503050406030204" pitchFamily="18" charset="0"/>
                        </a:rPr>
                        <a:t> Details</a:t>
                      </a:r>
                      <a:endParaRPr lang="en-US" sz="1800" dirty="0">
                        <a:latin typeface="Cambria" panose="02040503050406030204" pitchFamily="18" charset="0"/>
                      </a:endParaRPr>
                    </a:p>
                  </a:txBody>
                  <a:tcPr/>
                </a:tc>
                <a:tc>
                  <a:txBody>
                    <a:bodyPr/>
                    <a:lstStyle/>
                    <a:p>
                      <a:pPr algn="ctr"/>
                      <a:r>
                        <a:rPr lang="en-US" sz="1800" dirty="0" smtClean="0">
                          <a:latin typeface="Cambria" panose="02040503050406030204" pitchFamily="18" charset="0"/>
                        </a:rPr>
                        <a:t>Venue</a:t>
                      </a:r>
                      <a:endParaRPr lang="en-US" sz="1800" dirty="0">
                        <a:latin typeface="Cambria" panose="02040503050406030204" pitchFamily="18" charset="0"/>
                      </a:endParaRPr>
                    </a:p>
                  </a:txBody>
                  <a:tcPr/>
                </a:tc>
                <a:tc>
                  <a:txBody>
                    <a:bodyPr/>
                    <a:lstStyle/>
                    <a:p>
                      <a:pPr algn="ctr"/>
                      <a:r>
                        <a:rPr lang="en-US" sz="1800" dirty="0" err="1" smtClean="0">
                          <a:latin typeface="Cambria" panose="02040503050406030204" pitchFamily="18" charset="0"/>
                        </a:rPr>
                        <a:t>GoI</a:t>
                      </a:r>
                      <a:r>
                        <a:rPr lang="en-US" sz="1800" dirty="0" smtClean="0">
                          <a:latin typeface="Cambria" panose="02040503050406030204" pitchFamily="18" charset="0"/>
                        </a:rPr>
                        <a:t> Ministers</a:t>
                      </a:r>
                      <a:endParaRPr lang="en-US" sz="1800" dirty="0">
                        <a:latin typeface="Cambria" panose="02040503050406030204" pitchFamily="18" charset="0"/>
                      </a:endParaRPr>
                    </a:p>
                  </a:txBody>
                  <a:tcPr/>
                </a:tc>
                <a:extLst>
                  <a:ext uri="{0D108BD9-81ED-4DB2-BD59-A6C34878D82A}">
                    <a16:rowId xmlns="" xmlns:a16="http://schemas.microsoft.com/office/drawing/2014/main" val="10000"/>
                  </a:ext>
                </a:extLst>
              </a:tr>
              <a:tr h="246604">
                <a:tc gridSpan="2">
                  <a:txBody>
                    <a:bodyPr/>
                    <a:lstStyle/>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800" kern="1200" dirty="0">
                          <a:solidFill>
                            <a:schemeClr val="dk1"/>
                          </a:solidFill>
                          <a:latin typeface="Cambria" panose="02040503050406030204" pitchFamily="18" charset="0"/>
                          <a:ea typeface="+mn-ea"/>
                          <a:cs typeface="+mn-cs"/>
                        </a:rPr>
                        <a:t>1300 – 1400</a:t>
                      </a:r>
                    </a:p>
                  </a:txBody>
                  <a:tcPr marL="9525" marR="9525" marT="9525" marB="0" anchor="ctr"/>
                </a:tc>
                <a:tc hMerge="1">
                  <a:txBody>
                    <a:bodyPr/>
                    <a:lstStyle/>
                    <a:p>
                      <a:endParaRPr lang="en-US"/>
                    </a:p>
                  </a:txBody>
                  <a:tcPr/>
                </a:tc>
                <a:tc>
                  <a:txBody>
                    <a:bodyPr/>
                    <a:lstStyle/>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800" kern="1200" dirty="0">
                          <a:solidFill>
                            <a:schemeClr val="dk1"/>
                          </a:solidFill>
                          <a:latin typeface="Cambria" panose="02040503050406030204" pitchFamily="18" charset="0"/>
                          <a:ea typeface="+mn-ea"/>
                          <a:cs typeface="+mn-cs"/>
                        </a:rPr>
                        <a:t>Lunch</a:t>
                      </a:r>
                    </a:p>
                  </a:txBody>
                  <a:tcPr marL="85725" marR="9525" marT="9525" marB="0" anchor="ctr"/>
                </a:tc>
                <a:tc>
                  <a:txBody>
                    <a:bodyPr/>
                    <a:lstStyle/>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800" kern="1200">
                          <a:solidFill>
                            <a:schemeClr val="dk1"/>
                          </a:solidFill>
                          <a:latin typeface="Cambria" panose="02040503050406030204" pitchFamily="18" charset="0"/>
                          <a:ea typeface="+mn-ea"/>
                          <a:cs typeface="+mn-cs"/>
                        </a:rPr>
                        <a:t>Food Courts</a:t>
                      </a:r>
                    </a:p>
                  </a:txBody>
                  <a:tcPr marL="85725" marR="9525" marT="9525" marB="0" anchor="ctr"/>
                </a:tc>
                <a:tc>
                  <a:txBody>
                    <a:bodyPr/>
                    <a:lstStyle/>
                    <a:p>
                      <a:endParaRPr lang="en-US" sz="2000"/>
                    </a:p>
                  </a:txBody>
                  <a:tcPr marL="85725" marR="9525" marT="9525" marB="0" anchor="ctr"/>
                </a:tc>
              </a:tr>
              <a:tr h="222691">
                <a:tc gridSpan="5">
                  <a:txBody>
                    <a:bodyPr/>
                    <a:lstStyle/>
                    <a:p>
                      <a:pPr marL="0" marR="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800" b="1" kern="1200" baseline="0" dirty="0" smtClean="0">
                          <a:solidFill>
                            <a:schemeClr val="accent2">
                              <a:lumMod val="50000"/>
                            </a:schemeClr>
                          </a:solidFill>
                          <a:latin typeface="Cambria" panose="02040503050406030204" pitchFamily="18" charset="0"/>
                          <a:ea typeface="+mn-ea"/>
                          <a:cs typeface="+mn-cs"/>
                        </a:rPr>
                        <a:t>Theme and Country Seminars</a:t>
                      </a:r>
                      <a:endParaRPr lang="en-US" sz="1800" b="1" kern="1200" baseline="0" dirty="0">
                        <a:solidFill>
                          <a:schemeClr val="accent2">
                            <a:lumMod val="50000"/>
                          </a:schemeClr>
                        </a:solidFill>
                        <a:latin typeface="Cambria" panose="02040503050406030204" pitchFamily="18" charset="0"/>
                        <a:ea typeface="+mn-ea"/>
                        <a:cs typeface="+mn-cs"/>
                      </a:endParaRPr>
                    </a:p>
                  </a:txBody>
                  <a:tcPr marL="9525" marR="9525" marT="9525" marB="0" anchor="ct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sz="2000" b="1" kern="1200" baseline="0" dirty="0">
                        <a:solidFill>
                          <a:schemeClr val="accent2">
                            <a:lumMod val="50000"/>
                          </a:schemeClr>
                        </a:solidFill>
                        <a:latin typeface="Cambria" panose="02040503050406030204" pitchFamily="18" charset="0"/>
                        <a:ea typeface="+mn-ea"/>
                        <a:cs typeface="+mn-cs"/>
                      </a:endParaRPr>
                    </a:p>
                  </a:txBody>
                  <a:tcPr marL="85725" marR="9525" marT="9525" marB="0" anchor="ctr"/>
                </a:tc>
                <a:tc hMerge="1">
                  <a:txBody>
                    <a:bodyPr/>
                    <a:lstStyle/>
                    <a:p>
                      <a:endParaRPr lang="en-US"/>
                    </a:p>
                  </a:txBody>
                  <a:tcPr/>
                </a:tc>
                <a:tc hMerge="1">
                  <a:txBody>
                    <a:bodyPr/>
                    <a:lstStyle/>
                    <a:p>
                      <a:endParaRPr lang="en-US"/>
                    </a:p>
                  </a:txBody>
                  <a:tcPr/>
                </a:tc>
              </a:tr>
              <a:tr h="495118">
                <a:tc rowSpan="6">
                  <a:txBody>
                    <a:bodyPr/>
                    <a:lstStyle/>
                    <a:p>
                      <a:pPr algn="ctr" rtl="0" fontAlgn="ctr"/>
                      <a:r>
                        <a:rPr lang="en-US" sz="1800" b="0" i="0" u="none" strike="noStrike" dirty="0">
                          <a:solidFill>
                            <a:srgbClr val="000000"/>
                          </a:solidFill>
                          <a:effectLst/>
                          <a:latin typeface="Cambria" panose="02040503050406030204" pitchFamily="18" charset="0"/>
                        </a:rPr>
                        <a:t>1430 – 1730</a:t>
                      </a:r>
                      <a:br>
                        <a:rPr lang="en-US" sz="1800" b="0" i="0" u="none" strike="noStrike" dirty="0">
                          <a:solidFill>
                            <a:srgbClr val="000000"/>
                          </a:solidFill>
                          <a:effectLst/>
                          <a:latin typeface="Cambria" panose="02040503050406030204" pitchFamily="18" charset="0"/>
                        </a:rPr>
                      </a:br>
                      <a:r>
                        <a:rPr lang="en-US" sz="1800" b="0" i="0" u="none" strike="noStrike" dirty="0">
                          <a:solidFill>
                            <a:srgbClr val="000000"/>
                          </a:solidFill>
                          <a:effectLst/>
                          <a:latin typeface="Cambria" panose="02040503050406030204" pitchFamily="18" charset="0"/>
                        </a:rPr>
                        <a:t>Theme &amp; Country Seminars</a:t>
                      </a:r>
                    </a:p>
                  </a:txBody>
                  <a:tcPr marL="9525" marR="9525" marT="9525" marB="0" anchor="ctr"/>
                </a:tc>
                <a:tc gridSpan="2">
                  <a:txBody>
                    <a:bodyPr/>
                    <a:lstStyle/>
                    <a:p>
                      <a:pPr algn="l" rtl="0" fontAlgn="ctr"/>
                      <a:r>
                        <a:rPr lang="en-US" sz="1800" b="0" i="0" u="none" strike="noStrike" dirty="0">
                          <a:solidFill>
                            <a:srgbClr val="000000"/>
                          </a:solidFill>
                          <a:effectLst/>
                          <a:latin typeface="Cambria" panose="02040503050406030204" pitchFamily="18" charset="0"/>
                        </a:rPr>
                        <a:t>Ease of Doing Business – Regulators as Facilitators</a:t>
                      </a:r>
                    </a:p>
                  </a:txBody>
                  <a:tcPr marL="85725" marR="9525" marT="9525" marB="0" anchor="ctr"/>
                </a:tc>
                <a:tc hMerge="1">
                  <a:txBody>
                    <a:bodyPr/>
                    <a:lstStyle/>
                    <a:p>
                      <a:pPr algn="l" rtl="0" fontAlgn="ct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a:solidFill>
                            <a:srgbClr val="000000"/>
                          </a:solidFill>
                          <a:effectLst/>
                          <a:latin typeface="Cambria" panose="02040503050406030204" pitchFamily="18" charset="0"/>
                        </a:rPr>
                        <a:t>SR-3</a:t>
                      </a:r>
                      <a:br>
                        <a:rPr lang="en-US" sz="1800" b="0" i="0" u="none" strike="noStrike">
                          <a:solidFill>
                            <a:srgbClr val="000000"/>
                          </a:solidFill>
                          <a:effectLst/>
                          <a:latin typeface="Cambria" panose="02040503050406030204" pitchFamily="18" charset="0"/>
                        </a:rPr>
                      </a:br>
                      <a:endParaRPr lang="en-US" sz="1800" b="0" i="0" u="none" strike="noStrike">
                        <a:solidFill>
                          <a:srgbClr val="000000"/>
                        </a:solidFill>
                        <a:effectLst/>
                        <a:latin typeface="Cambria" panose="02040503050406030204" pitchFamily="18" charset="0"/>
                      </a:endParaRPr>
                    </a:p>
                  </a:txBody>
                  <a:tcPr marL="85725" marR="9525" marT="9525" marB="0" anchor="ctr"/>
                </a:tc>
                <a:tc>
                  <a:txBody>
                    <a:bodyPr/>
                    <a:lstStyle/>
                    <a:p>
                      <a:endParaRPr lang="en-US" sz="1800"/>
                    </a:p>
                  </a:txBody>
                  <a:tcPr marL="9525" marR="9525" marT="9525" marB="0" anchor="ctr"/>
                </a:tc>
                <a:extLst>
                  <a:ext uri="{0D108BD9-81ED-4DB2-BD59-A6C34878D82A}">
                    <a16:rowId xmlns="" xmlns:a16="http://schemas.microsoft.com/office/drawing/2014/main" val="10001"/>
                  </a:ext>
                </a:extLst>
              </a:tr>
              <a:tr h="437909">
                <a:tc vMerge="1">
                  <a:txBody>
                    <a:bodyPr/>
                    <a:lstStyle/>
                    <a:p>
                      <a:endParaRPr lang="en-US"/>
                    </a:p>
                  </a:txBody>
                  <a:tcPr/>
                </a:tc>
                <a:tc gridSpan="2">
                  <a:txBody>
                    <a:bodyPr/>
                    <a:lstStyle/>
                    <a:p>
                      <a:pPr algn="l" rtl="0" fontAlgn="ctr"/>
                      <a:r>
                        <a:rPr lang="en-US" sz="1800" b="0" i="0" u="none" strike="noStrike" dirty="0">
                          <a:solidFill>
                            <a:srgbClr val="000000"/>
                          </a:solidFill>
                          <a:effectLst/>
                          <a:latin typeface="Cambria" panose="02040503050406030204" pitchFamily="18" charset="0"/>
                        </a:rPr>
                        <a:t>Health for inclusive development</a:t>
                      </a:r>
                    </a:p>
                  </a:txBody>
                  <a:tcPr marL="85725" marR="9525" marT="9525" marB="0" anchor="ctr"/>
                </a:tc>
                <a:tc hMerge="1">
                  <a:txBody>
                    <a:bodyPr/>
                    <a:lstStyle/>
                    <a:p>
                      <a:pPr algn="l" rtl="0" fontAlgn="ct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a:solidFill>
                            <a:srgbClr val="000000"/>
                          </a:solidFill>
                          <a:effectLst/>
                          <a:latin typeface="Cambria" panose="02040503050406030204" pitchFamily="18" charset="0"/>
                        </a:rPr>
                        <a:t>SR-1</a:t>
                      </a:r>
                      <a:br>
                        <a:rPr lang="en-US" sz="1800" b="0" i="0" u="none" strike="noStrike">
                          <a:solidFill>
                            <a:srgbClr val="000000"/>
                          </a:solidFill>
                          <a:effectLst/>
                          <a:latin typeface="Cambria" panose="02040503050406030204" pitchFamily="18" charset="0"/>
                        </a:rPr>
                      </a:br>
                      <a:endParaRPr lang="en-US" sz="1800" b="0" i="0" u="none" strike="noStrike">
                        <a:solidFill>
                          <a:srgbClr val="000000"/>
                        </a:solidFill>
                        <a:effectLst/>
                        <a:latin typeface="Cambria" panose="02040503050406030204" pitchFamily="18" charset="0"/>
                      </a:endParaRPr>
                    </a:p>
                  </a:txBody>
                  <a:tcPr marL="85725" marR="9525" marT="9525" marB="0" anchor="ctr"/>
                </a:tc>
                <a:tc>
                  <a:txBody>
                    <a:bodyPr/>
                    <a:lstStyle/>
                    <a:p>
                      <a:endParaRPr lang="en-US" sz="1800"/>
                    </a:p>
                  </a:txBody>
                  <a:tcPr marL="85725" marR="9525" marT="9525" marB="0" anchor="ctr"/>
                </a:tc>
                <a:extLst>
                  <a:ext uri="{0D108BD9-81ED-4DB2-BD59-A6C34878D82A}">
                    <a16:rowId xmlns="" xmlns:a16="http://schemas.microsoft.com/office/drawing/2014/main" val="10002"/>
                  </a:ext>
                </a:extLst>
              </a:tr>
              <a:tr h="637567">
                <a:tc vMerge="1">
                  <a:txBody>
                    <a:bodyPr/>
                    <a:lstStyle/>
                    <a:p>
                      <a:endParaRPr lang="en-US"/>
                    </a:p>
                  </a:txBody>
                  <a:tcPr/>
                </a:tc>
                <a:tc gridSpan="2">
                  <a:txBody>
                    <a:bodyPr/>
                    <a:lstStyle/>
                    <a:p>
                      <a:pPr algn="l" rtl="0" fontAlgn="ctr"/>
                      <a:r>
                        <a:rPr lang="en-US" sz="1800" b="0" i="0" u="none" strike="noStrike" dirty="0">
                          <a:solidFill>
                            <a:srgbClr val="000000"/>
                          </a:solidFill>
                          <a:effectLst/>
                          <a:latin typeface="Cambria" panose="02040503050406030204" pitchFamily="18" charset="0"/>
                        </a:rPr>
                        <a:t>Business Potential of International Financial Services Centre in India - GIFT City </a:t>
                      </a:r>
                    </a:p>
                  </a:txBody>
                  <a:tcPr marL="85725" marR="9525" marT="9525" marB="0" anchor="ctr"/>
                </a:tc>
                <a:tc hMerge="1">
                  <a:txBody>
                    <a:bodyPr/>
                    <a:lstStyle/>
                    <a:p>
                      <a:pPr algn="l" rtl="0" fontAlgn="ct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SR-4</a:t>
                      </a:r>
                      <a:br>
                        <a:rPr lang="en-US" sz="1800" b="0" i="0" u="none" strike="noStrike" dirty="0">
                          <a:solidFill>
                            <a:srgbClr val="000000"/>
                          </a:solidFill>
                          <a:effectLst/>
                          <a:latin typeface="Cambria" panose="02040503050406030204" pitchFamily="18" charset="0"/>
                        </a:rPr>
                      </a:b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endParaRPr lang="en-US" sz="1800"/>
                    </a:p>
                  </a:txBody>
                  <a:tcPr marL="85725" marR="9525" marT="9525" marB="0" anchor="ctr"/>
                </a:tc>
                <a:extLst>
                  <a:ext uri="{0D108BD9-81ED-4DB2-BD59-A6C34878D82A}">
                    <a16:rowId xmlns="" xmlns:a16="http://schemas.microsoft.com/office/drawing/2014/main" val="10003"/>
                  </a:ext>
                </a:extLst>
              </a:tr>
              <a:tr h="653127">
                <a:tc vMerge="1">
                  <a:txBody>
                    <a:bodyPr/>
                    <a:lstStyle/>
                    <a:p>
                      <a:endParaRPr lang="en-US"/>
                    </a:p>
                  </a:txBody>
                  <a:tcPr/>
                </a:tc>
                <a:tc gridSpan="2">
                  <a:txBody>
                    <a:bodyPr/>
                    <a:lstStyle/>
                    <a:p>
                      <a:pPr algn="l" rtl="0" fontAlgn="ctr"/>
                      <a:r>
                        <a:rPr lang="en-US" sz="1800" b="1" i="0" u="none" strike="noStrike">
                          <a:solidFill>
                            <a:srgbClr val="000000"/>
                          </a:solidFill>
                          <a:effectLst/>
                          <a:latin typeface="Cambria" panose="02040503050406030204" pitchFamily="18" charset="0"/>
                        </a:rPr>
                        <a:t>Make In Gujarat Series:</a:t>
                      </a:r>
                      <a:r>
                        <a:rPr lang="en-US" sz="1800" b="0" i="0" u="none" strike="noStrike">
                          <a:solidFill>
                            <a:srgbClr val="000000"/>
                          </a:solidFill>
                          <a:effectLst/>
                          <a:latin typeface="Cambria" panose="02040503050406030204" pitchFamily="18" charset="0"/>
                        </a:rPr>
                        <a:t/>
                      </a:r>
                      <a:br>
                        <a:rPr lang="en-US" sz="1800" b="0" i="0" u="none" strike="noStrike">
                          <a:solidFill>
                            <a:srgbClr val="000000"/>
                          </a:solidFill>
                          <a:effectLst/>
                          <a:latin typeface="Cambria" panose="02040503050406030204" pitchFamily="18" charset="0"/>
                        </a:rPr>
                      </a:br>
                      <a:r>
                        <a:rPr lang="en-US" sz="1800" b="0" i="0" u="none" strike="noStrike">
                          <a:solidFill>
                            <a:srgbClr val="000000"/>
                          </a:solidFill>
                          <a:effectLst/>
                          <a:latin typeface="Cambria" panose="02040503050406030204" pitchFamily="18" charset="0"/>
                        </a:rPr>
                        <a:t>Engineering, Heavy Engineering and Automotive</a:t>
                      </a:r>
                    </a:p>
                  </a:txBody>
                  <a:tcPr marL="85725" marR="9525" marT="9525" marB="0" anchor="ctr"/>
                </a:tc>
                <a:tc hMerge="1">
                  <a:txBody>
                    <a:bodyPr/>
                    <a:lstStyle/>
                    <a:p>
                      <a:pPr algn="l" rtl="0" fontAlgn="ctr"/>
                      <a:endParaRPr lang="en-US" sz="1800" b="0" i="0" u="none" strike="noStrike">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SR-2</a:t>
                      </a:r>
                      <a:br>
                        <a:rPr lang="en-US" sz="1800" b="0" i="0" u="none" strike="noStrike" dirty="0">
                          <a:solidFill>
                            <a:srgbClr val="000000"/>
                          </a:solidFill>
                          <a:effectLst/>
                          <a:latin typeface="Cambria" panose="02040503050406030204" pitchFamily="18" charset="0"/>
                        </a:rPr>
                      </a:b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dirty="0" err="1">
                          <a:solidFill>
                            <a:srgbClr val="000000"/>
                          </a:solidFill>
                          <a:effectLst/>
                          <a:latin typeface="Cambria" panose="02040503050406030204" pitchFamily="18" charset="0"/>
                        </a:rPr>
                        <a:t>Smt</a:t>
                      </a:r>
                      <a:r>
                        <a:rPr lang="en-US" sz="1800" b="0" i="0" u="none" strike="noStrike" dirty="0">
                          <a:solidFill>
                            <a:srgbClr val="000000"/>
                          </a:solidFill>
                          <a:effectLst/>
                          <a:latin typeface="Cambria" panose="02040503050406030204" pitchFamily="18" charset="0"/>
                        </a:rPr>
                        <a:t> </a:t>
                      </a:r>
                      <a:r>
                        <a:rPr lang="en-US" sz="1800" b="0" i="0" u="none" strike="noStrike" dirty="0" err="1" smtClean="0">
                          <a:solidFill>
                            <a:srgbClr val="000000"/>
                          </a:solidFill>
                          <a:effectLst/>
                          <a:latin typeface="Cambria" panose="02040503050406030204" pitchFamily="18" charset="0"/>
                        </a:rPr>
                        <a:t>Nirmala</a:t>
                      </a:r>
                      <a:r>
                        <a:rPr lang="en-US" sz="1800" b="0" i="0" u="none" strike="noStrike" dirty="0" smtClean="0">
                          <a:solidFill>
                            <a:srgbClr val="000000"/>
                          </a:solidFill>
                          <a:effectLst/>
                          <a:latin typeface="Cambria" panose="02040503050406030204" pitchFamily="18" charset="0"/>
                        </a:rPr>
                        <a:t> </a:t>
                      </a:r>
                      <a:r>
                        <a:rPr lang="en-US" sz="1800" b="0" i="0" u="none" strike="noStrike" dirty="0" err="1">
                          <a:solidFill>
                            <a:srgbClr val="000000"/>
                          </a:solidFill>
                          <a:effectLst/>
                          <a:latin typeface="Cambria" panose="02040503050406030204" pitchFamily="18" charset="0"/>
                        </a:rPr>
                        <a:t>Sitharaman</a:t>
                      </a:r>
                      <a:r>
                        <a:rPr lang="en-US" sz="1800" b="0" i="0" u="none" strike="noStrike" dirty="0" smtClean="0">
                          <a:solidFill>
                            <a:srgbClr val="000000"/>
                          </a:solidFill>
                          <a:effectLst/>
                          <a:latin typeface="Cambria" panose="02040503050406030204" pitchFamily="18" charset="0"/>
                        </a:rPr>
                        <a:t>, Hon’ble Minister of State, C&amp;I</a:t>
                      </a:r>
                      <a:endParaRPr lang="en-US" sz="1800" b="0" i="0" u="none" strike="noStrike" dirty="0">
                        <a:solidFill>
                          <a:srgbClr val="000000"/>
                        </a:solidFill>
                        <a:effectLst/>
                        <a:latin typeface="Cambria" panose="02040503050406030204" pitchFamily="18" charset="0"/>
                      </a:endParaRPr>
                    </a:p>
                  </a:txBody>
                  <a:tcPr marL="85725" marR="9525" marT="9525" marB="0" anchor="ctr"/>
                </a:tc>
                <a:extLst>
                  <a:ext uri="{0D108BD9-81ED-4DB2-BD59-A6C34878D82A}">
                    <a16:rowId xmlns="" xmlns:a16="http://schemas.microsoft.com/office/drawing/2014/main" val="10004"/>
                  </a:ext>
                </a:extLst>
              </a:tr>
              <a:tr h="653127">
                <a:tc vMerge="1">
                  <a:txBody>
                    <a:bodyPr/>
                    <a:lstStyle/>
                    <a:p>
                      <a:endParaRPr lang="en-US"/>
                    </a:p>
                  </a:txBody>
                  <a:tcPr/>
                </a:tc>
                <a:tc gridSpan="2">
                  <a:txBody>
                    <a:bodyPr/>
                    <a:lstStyle/>
                    <a:p>
                      <a:pPr algn="l" rtl="0" fontAlgn="ctr"/>
                      <a:r>
                        <a:rPr lang="en-US" sz="1800" b="0" i="0" u="none" strike="noStrike">
                          <a:solidFill>
                            <a:srgbClr val="000000"/>
                          </a:solidFill>
                          <a:effectLst/>
                          <a:latin typeface="Cambria" panose="02040503050406030204" pitchFamily="18" charset="0"/>
                        </a:rPr>
                        <a:t>Smart and Livable Cities: Opportunities and Challenges</a:t>
                      </a:r>
                    </a:p>
                  </a:txBody>
                  <a:tcPr marL="85725" marR="9525" marT="9525" marB="0" anchor="ctr"/>
                </a:tc>
                <a:tc hMerge="1">
                  <a:txBody>
                    <a:bodyPr/>
                    <a:lstStyle/>
                    <a:p>
                      <a:pPr algn="l" rtl="0" fontAlgn="ctr"/>
                      <a:endParaRPr lang="en-US" sz="1800" b="0" i="0" u="none" strike="noStrike">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a:solidFill>
                            <a:srgbClr val="000000"/>
                          </a:solidFill>
                          <a:effectLst/>
                          <a:latin typeface="Cambria" panose="02040503050406030204" pitchFamily="18" charset="0"/>
                        </a:rPr>
                        <a:t>Action Seminar Hall (ASH)</a:t>
                      </a: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Shri M. </a:t>
                      </a:r>
                      <a:r>
                        <a:rPr lang="en-US" sz="1800" b="0" i="0" u="none" strike="noStrike" dirty="0" err="1">
                          <a:solidFill>
                            <a:srgbClr val="000000"/>
                          </a:solidFill>
                          <a:effectLst/>
                          <a:latin typeface="Cambria" panose="02040503050406030204" pitchFamily="18" charset="0"/>
                        </a:rPr>
                        <a:t>Venkaiah</a:t>
                      </a:r>
                      <a:r>
                        <a:rPr lang="en-US" sz="1800" b="0" i="0" u="none" strike="noStrike" dirty="0">
                          <a:solidFill>
                            <a:srgbClr val="000000"/>
                          </a:solidFill>
                          <a:effectLst/>
                          <a:latin typeface="Cambria" panose="02040503050406030204" pitchFamily="18" charset="0"/>
                        </a:rPr>
                        <a:t> Naidu, </a:t>
                      </a:r>
                      <a:r>
                        <a:rPr lang="en-US" sz="1800" b="0" i="0" u="none" strike="noStrike" dirty="0" smtClean="0">
                          <a:solidFill>
                            <a:srgbClr val="000000"/>
                          </a:solidFill>
                          <a:effectLst/>
                          <a:latin typeface="Cambria" panose="02040503050406030204" pitchFamily="18" charset="0"/>
                        </a:rPr>
                        <a:t>Hon’ble Minister</a:t>
                      </a:r>
                      <a:r>
                        <a:rPr lang="en-US" sz="1800" b="0" i="0" u="none" strike="noStrike" dirty="0">
                          <a:solidFill>
                            <a:srgbClr val="000000"/>
                          </a:solidFill>
                          <a:effectLst/>
                          <a:latin typeface="Cambria" panose="02040503050406030204" pitchFamily="18" charset="0"/>
                        </a:rPr>
                        <a:t>, </a:t>
                      </a:r>
                      <a:r>
                        <a:rPr lang="en-US" sz="1800" b="0" i="0" u="none" strike="noStrike" dirty="0" smtClean="0">
                          <a:solidFill>
                            <a:srgbClr val="000000"/>
                          </a:solidFill>
                          <a:effectLst/>
                          <a:latin typeface="Cambria" panose="02040503050406030204" pitchFamily="18" charset="0"/>
                        </a:rPr>
                        <a:t>Urban</a:t>
                      </a:r>
                      <a:r>
                        <a:rPr lang="en-US" sz="1800" b="0" i="0" u="none" strike="noStrike" baseline="0" dirty="0" smtClean="0">
                          <a:solidFill>
                            <a:srgbClr val="000000"/>
                          </a:solidFill>
                          <a:effectLst/>
                          <a:latin typeface="Cambria" panose="02040503050406030204" pitchFamily="18" charset="0"/>
                        </a:rPr>
                        <a:t> Development</a:t>
                      </a:r>
                      <a:endParaRPr lang="en-US" sz="1800" b="0" i="0" u="none" strike="noStrike" dirty="0">
                        <a:solidFill>
                          <a:srgbClr val="000000"/>
                        </a:solidFill>
                        <a:effectLst/>
                        <a:latin typeface="Cambria" panose="02040503050406030204" pitchFamily="18" charset="0"/>
                      </a:endParaRPr>
                    </a:p>
                  </a:txBody>
                  <a:tcPr marL="85725" marR="9525" marT="9525" marB="0" anchor="ctr"/>
                </a:tc>
                <a:extLst>
                  <a:ext uri="{0D108BD9-81ED-4DB2-BD59-A6C34878D82A}">
                    <a16:rowId xmlns="" xmlns:a16="http://schemas.microsoft.com/office/drawing/2014/main" val="10005"/>
                  </a:ext>
                </a:extLst>
              </a:tr>
              <a:tr h="437909">
                <a:tc vMerge="1">
                  <a:txBody>
                    <a:bodyPr/>
                    <a:lstStyle/>
                    <a:p>
                      <a:endParaRPr lang="en-US"/>
                    </a:p>
                  </a:txBody>
                  <a:tcPr/>
                </a:tc>
                <a:tc gridSpan="2">
                  <a:txBody>
                    <a:bodyPr/>
                    <a:lstStyle/>
                    <a:p>
                      <a:pPr algn="l" rtl="0" fontAlgn="ctr"/>
                      <a:r>
                        <a:rPr lang="en-US" sz="1800" b="0" i="0" u="none" strike="noStrike">
                          <a:solidFill>
                            <a:srgbClr val="000000"/>
                          </a:solidFill>
                          <a:effectLst/>
                          <a:latin typeface="Cambria" panose="02040503050406030204" pitchFamily="18" charset="0"/>
                        </a:rPr>
                        <a:t>Country Seminars</a:t>
                      </a:r>
                    </a:p>
                  </a:txBody>
                  <a:tcPr marL="85725" marR="9525" marT="9525" marB="0" anchor="ctr"/>
                </a:tc>
                <a:tc hMerge="1">
                  <a:txBody>
                    <a:bodyPr/>
                    <a:lstStyle/>
                    <a:p>
                      <a:pPr algn="l" rtl="0" fontAlgn="ctr"/>
                      <a:endParaRPr lang="en-US" sz="1800" b="0" i="0" u="none" strike="noStrike">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a:solidFill>
                            <a:srgbClr val="000000"/>
                          </a:solidFill>
                          <a:effectLst/>
                          <a:latin typeface="Cambria" panose="02040503050406030204" pitchFamily="18" charset="0"/>
                        </a:rPr>
                        <a:t>CH (Country Halls) </a:t>
                      </a: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 </a:t>
                      </a:r>
                    </a:p>
                  </a:txBody>
                  <a:tcPr marL="85725" marR="9525" marT="9525" marB="0" anchor="ctr"/>
                </a:tc>
              </a:tr>
              <a:tr h="222691">
                <a:tc>
                  <a:txBody>
                    <a:bodyPr/>
                    <a:lstStyle/>
                    <a:p>
                      <a:pPr algn="ctr" rtl="0" fontAlgn="ctr"/>
                      <a:r>
                        <a:rPr lang="en-US" sz="1800" b="0" i="0" u="none" strike="noStrike">
                          <a:solidFill>
                            <a:srgbClr val="000000"/>
                          </a:solidFill>
                          <a:effectLst/>
                          <a:latin typeface="Cambria" panose="02040503050406030204" pitchFamily="18" charset="0"/>
                        </a:rPr>
                        <a:t>1430 - 1830</a:t>
                      </a:r>
                    </a:p>
                  </a:txBody>
                  <a:tcPr marL="9525" marR="9525" marT="9525" marB="0" anchor="ctr"/>
                </a:tc>
                <a:tc gridSpan="2">
                  <a:txBody>
                    <a:bodyPr/>
                    <a:lstStyle/>
                    <a:p>
                      <a:pPr algn="l" fontAlgn="b"/>
                      <a:r>
                        <a:rPr lang="en-US" sz="1800" b="0" i="0" u="none" strike="noStrike" dirty="0" smtClean="0">
                          <a:solidFill>
                            <a:srgbClr val="000000"/>
                          </a:solidFill>
                          <a:effectLst/>
                          <a:latin typeface="Cambria" panose="02040503050406030204" pitchFamily="18" charset="0"/>
                        </a:rPr>
                        <a:t>B2B </a:t>
                      </a:r>
                      <a:r>
                        <a:rPr lang="en-US" sz="1800" b="0" i="0" u="none" strike="noStrike" dirty="0">
                          <a:solidFill>
                            <a:srgbClr val="000000"/>
                          </a:solidFill>
                          <a:effectLst/>
                          <a:latin typeface="Cambria" panose="02040503050406030204" pitchFamily="18" charset="0"/>
                        </a:rPr>
                        <a:t>meetings</a:t>
                      </a:r>
                    </a:p>
                  </a:txBody>
                  <a:tcPr marL="9525" marR="9525" marT="9525" marB="0" anchor="b"/>
                </a:tc>
                <a:tc hMerge="1">
                  <a:txBody>
                    <a:bodyPr/>
                    <a:lstStyle/>
                    <a:p>
                      <a:pPr algn="l" fontAlgn="b"/>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l" fontAlgn="b"/>
                      <a:r>
                        <a:rPr lang="en-US" sz="1800" b="0" i="0" u="none" strike="noStrike">
                          <a:solidFill>
                            <a:srgbClr val="000000"/>
                          </a:solidFill>
                          <a:effectLst/>
                          <a:latin typeface="Cambria" panose="02040503050406030204" pitchFamily="18" charset="0"/>
                        </a:rPr>
                        <a:t>SR-6</a:t>
                      </a:r>
                    </a:p>
                  </a:txBody>
                  <a:tcPr marL="9525" marR="9525" marT="9525" marB="0" anchor="b"/>
                </a:tc>
                <a:tc>
                  <a:txBody>
                    <a:bodyPr/>
                    <a:lstStyle/>
                    <a:p>
                      <a:pPr algn="l" fontAlgn="b"/>
                      <a:r>
                        <a:rPr lang="en-US" sz="1800" b="0" i="0" u="none" strike="noStrike">
                          <a:solidFill>
                            <a:srgbClr val="000000"/>
                          </a:solidFill>
                          <a:effectLst/>
                          <a:latin typeface="Cambria" panose="02040503050406030204" pitchFamily="18" charset="0"/>
                        </a:rPr>
                        <a:t> </a:t>
                      </a:r>
                    </a:p>
                  </a:txBody>
                  <a:tcPr marL="9525" marR="9525" marT="9525" marB="0" anchor="b"/>
                </a:tc>
              </a:tr>
              <a:tr h="222691">
                <a:tc>
                  <a:txBody>
                    <a:bodyPr/>
                    <a:lstStyle/>
                    <a:p>
                      <a:pPr algn="ctr" rtl="0" fontAlgn="ctr"/>
                      <a:r>
                        <a:rPr lang="en-US" sz="1800" b="0" i="0" u="none" strike="noStrike">
                          <a:solidFill>
                            <a:srgbClr val="000000"/>
                          </a:solidFill>
                          <a:effectLst/>
                          <a:latin typeface="Cambria" panose="02040503050406030204" pitchFamily="18" charset="0"/>
                        </a:rPr>
                        <a:t>1630 - 1830</a:t>
                      </a:r>
                    </a:p>
                  </a:txBody>
                  <a:tcPr marL="9525" marR="9525" marT="9525" marB="0" anchor="ctr"/>
                </a:tc>
                <a:tc gridSpan="2">
                  <a:txBody>
                    <a:bodyPr/>
                    <a:lstStyle/>
                    <a:p>
                      <a:pPr algn="l" fontAlgn="b"/>
                      <a:r>
                        <a:rPr lang="en-US" sz="1800" b="0" i="0" u="none" strike="noStrike" dirty="0">
                          <a:solidFill>
                            <a:srgbClr val="000000"/>
                          </a:solidFill>
                          <a:effectLst/>
                          <a:latin typeface="Cambria" panose="02040503050406030204" pitchFamily="18" charset="0"/>
                        </a:rPr>
                        <a:t>B2G meetings</a:t>
                      </a:r>
                    </a:p>
                  </a:txBody>
                  <a:tcPr marL="9525" marR="9525" marT="9525" marB="0" anchor="b"/>
                </a:tc>
                <a:tc hMerge="1">
                  <a:txBody>
                    <a:bodyPr/>
                    <a:lstStyle/>
                    <a:p>
                      <a:pPr algn="l" fontAlgn="b"/>
                      <a:endParaRPr lang="en-US" sz="1800" b="0" i="0" u="none" strike="noStrike" dirty="0">
                        <a:solidFill>
                          <a:srgbClr val="000000"/>
                        </a:solidFill>
                        <a:effectLst/>
                        <a:latin typeface="Cambria" panose="02040503050406030204" pitchFamily="18" charset="0"/>
                      </a:endParaRPr>
                    </a:p>
                  </a:txBody>
                  <a:tcPr marL="9525" marR="9525" marT="9525" marB="0" anchor="b"/>
                </a:tc>
                <a:tc>
                  <a:txBody>
                    <a:bodyPr/>
                    <a:lstStyle/>
                    <a:p>
                      <a:pPr algn="l" fontAlgn="b"/>
                      <a:r>
                        <a:rPr lang="en-US" sz="1800" b="0" i="0" u="none" strike="noStrike" dirty="0">
                          <a:solidFill>
                            <a:srgbClr val="000000"/>
                          </a:solidFill>
                          <a:effectLst/>
                          <a:latin typeface="Cambria" panose="02040503050406030204" pitchFamily="18" charset="0"/>
                        </a:rPr>
                        <a:t>SR-6</a:t>
                      </a:r>
                    </a:p>
                  </a:txBody>
                  <a:tcPr marL="9525" marR="9525" marT="9525" marB="0" anchor="b"/>
                </a:tc>
                <a:tc>
                  <a:txBody>
                    <a:bodyPr/>
                    <a:lstStyle/>
                    <a:p>
                      <a:pPr algn="l" fontAlgn="b"/>
                      <a:r>
                        <a:rPr lang="en-US" sz="1800" b="0" i="0" u="none" strike="noStrike" dirty="0">
                          <a:solidFill>
                            <a:srgbClr val="000000"/>
                          </a:solidFill>
                          <a:effectLst/>
                          <a:latin typeface="Cambria" panose="02040503050406030204" pitchFamily="18" charset="0"/>
                        </a:rPr>
                        <a:t> </a:t>
                      </a:r>
                    </a:p>
                  </a:txBody>
                  <a:tcPr marL="9525" marR="9525" marT="9525" marB="0" anchor="b"/>
                </a:tc>
              </a:tr>
            </a:tbl>
          </a:graphicData>
        </a:graphic>
      </p:graphicFrame>
    </p:spTree>
    <p:extLst>
      <p:ext uri="{BB962C8B-B14F-4D97-AF65-F5344CB8AC3E}">
        <p14:creationId xmlns:p14="http://schemas.microsoft.com/office/powerpoint/2010/main" val="3702853596"/>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lumMod val="75000"/>
                  </a:schemeClr>
                </a:solidFill>
                <a:latin typeface="Cambria" panose="02040503050406030204" pitchFamily="18" charset="0"/>
              </a:rPr>
              <a:t>Key Universities and Institutes in Gujarat </a:t>
            </a:r>
            <a:r>
              <a:rPr lang="en-US" sz="3200" b="1" dirty="0" smtClean="0">
                <a:solidFill>
                  <a:schemeClr val="accent2">
                    <a:lumMod val="75000"/>
                  </a:schemeClr>
                </a:solidFill>
                <a:latin typeface="Cambria" panose="02040503050406030204" pitchFamily="18" charset="0"/>
              </a:rPr>
              <a:t>(4/5</a:t>
            </a:r>
            <a:r>
              <a:rPr lang="en-US" sz="3200" b="1" dirty="0">
                <a:solidFill>
                  <a:schemeClr val="accent2">
                    <a:lumMod val="75000"/>
                  </a:schemeClr>
                </a:solidFill>
                <a:latin typeface="Cambria" panose="02040503050406030204" pitchFamily="18" charset="0"/>
              </a:rPr>
              <a:t>)</a:t>
            </a:r>
          </a:p>
        </p:txBody>
      </p:sp>
      <p:sp>
        <p:nvSpPr>
          <p:cNvPr id="23" name="TextBox 22"/>
          <p:cNvSpPr txBox="1"/>
          <p:nvPr/>
        </p:nvSpPr>
        <p:spPr>
          <a:xfrm>
            <a:off x="365136" y="2789298"/>
            <a:ext cx="5643562" cy="2677656"/>
          </a:xfrm>
          <a:prstGeom prst="rect">
            <a:avLst/>
          </a:prstGeom>
          <a:noFill/>
        </p:spPr>
        <p:txBody>
          <a:bodyPr wrap="square" rtlCol="0">
            <a:spAutoFit/>
          </a:bodyPr>
          <a:lstStyle/>
          <a:p>
            <a:pPr algn="just"/>
            <a:r>
              <a:rPr lang="en-US" sz="2400" dirty="0">
                <a:latin typeface="Cambria" panose="02040503050406030204" pitchFamily="18" charset="0"/>
              </a:rPr>
              <a:t>National Institute of Fashion </a:t>
            </a:r>
            <a:r>
              <a:rPr lang="en-US" sz="2400" dirty="0" smtClean="0">
                <a:latin typeface="Cambria" panose="02040503050406030204" pitchFamily="18" charset="0"/>
              </a:rPr>
              <a:t>Technology</a:t>
            </a:r>
            <a:endParaRPr lang="en-US" sz="2000" dirty="0" smtClean="0">
              <a:latin typeface="Cambria" panose="02040503050406030204" pitchFamily="18" charset="0"/>
            </a:endParaRPr>
          </a:p>
          <a:p>
            <a:pPr lvl="0" algn="just"/>
            <a:r>
              <a:rPr lang="en-US" sz="2400" dirty="0">
                <a:solidFill>
                  <a:prstClr val="black"/>
                </a:solidFill>
                <a:latin typeface="Cambria" panose="02040503050406030204" pitchFamily="18" charset="0"/>
              </a:rPr>
              <a:t>Established: </a:t>
            </a:r>
            <a:r>
              <a:rPr lang="en-US" sz="2400" dirty="0" smtClean="0">
                <a:solidFill>
                  <a:prstClr val="black"/>
                </a:solidFill>
                <a:latin typeface="Cambria" panose="02040503050406030204" pitchFamily="18" charset="0"/>
              </a:rPr>
              <a:t>1986</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Affiliation: </a:t>
            </a:r>
            <a:r>
              <a:rPr lang="en-US" sz="2400" dirty="0" smtClean="0">
                <a:solidFill>
                  <a:prstClr val="black"/>
                </a:solidFill>
                <a:latin typeface="Cambria" panose="02040503050406030204" pitchFamily="18" charset="0"/>
              </a:rPr>
              <a:t>Statutory</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Courses offered: </a:t>
            </a:r>
            <a:r>
              <a:rPr lang="en-US" sz="2400" dirty="0" smtClean="0">
                <a:solidFill>
                  <a:prstClr val="black"/>
                </a:solidFill>
                <a:latin typeface="Cambria" panose="02040503050406030204" pitchFamily="18" charset="0"/>
              </a:rPr>
              <a:t>Fashion education in Design, Management and Technology</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Distance from Mahatma </a:t>
            </a:r>
            <a:r>
              <a:rPr lang="en-US" sz="2400" dirty="0" err="1">
                <a:solidFill>
                  <a:prstClr val="black"/>
                </a:solidFill>
                <a:latin typeface="Cambria" panose="02040503050406030204" pitchFamily="18" charset="0"/>
              </a:rPr>
              <a:t>Mandir</a:t>
            </a:r>
            <a:r>
              <a:rPr lang="en-US" sz="2400" dirty="0">
                <a:solidFill>
                  <a:prstClr val="black"/>
                </a:solidFill>
                <a:latin typeface="Cambria" panose="02040503050406030204" pitchFamily="18" charset="0"/>
              </a:rPr>
              <a:t>: </a:t>
            </a:r>
            <a:r>
              <a:rPr lang="en-US" sz="2400" dirty="0" smtClean="0">
                <a:solidFill>
                  <a:prstClr val="black"/>
                </a:solidFill>
                <a:latin typeface="Cambria" panose="02040503050406030204" pitchFamily="18" charset="0"/>
              </a:rPr>
              <a:t>6 </a:t>
            </a:r>
            <a:r>
              <a:rPr lang="en-US" sz="2400" dirty="0" err="1" smtClean="0">
                <a:solidFill>
                  <a:prstClr val="black"/>
                </a:solidFill>
                <a:latin typeface="Cambria" panose="02040503050406030204" pitchFamily="18" charset="0"/>
              </a:rPr>
              <a:t>kms</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Distance from Airport: </a:t>
            </a:r>
            <a:r>
              <a:rPr lang="en-US" sz="2400" dirty="0" smtClean="0">
                <a:solidFill>
                  <a:prstClr val="black"/>
                </a:solidFill>
                <a:latin typeface="Cambria" panose="02040503050406030204" pitchFamily="18" charset="0"/>
              </a:rPr>
              <a:t>15 </a:t>
            </a:r>
            <a:r>
              <a:rPr lang="en-US" sz="2400" dirty="0" err="1" smtClean="0">
                <a:solidFill>
                  <a:prstClr val="black"/>
                </a:solidFill>
                <a:latin typeface="Cambria" panose="02040503050406030204" pitchFamily="18" charset="0"/>
              </a:rPr>
              <a:t>kms</a:t>
            </a:r>
            <a:endParaRPr lang="en-US" sz="2000" dirty="0" smtClean="0">
              <a:latin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74" y="1542529"/>
            <a:ext cx="5681686" cy="1185334"/>
          </a:xfrm>
          <a:prstGeom prst="rect">
            <a:avLst/>
          </a:prstGeom>
        </p:spPr>
      </p:pic>
      <p:cxnSp>
        <p:nvCxnSpPr>
          <p:cNvPr id="10" name="Straight Connector 9"/>
          <p:cNvCxnSpPr/>
          <p:nvPr/>
        </p:nvCxnSpPr>
        <p:spPr>
          <a:xfrm>
            <a:off x="6117534" y="1157288"/>
            <a:ext cx="0" cy="54864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80160" y="3239078"/>
            <a:ext cx="5721308" cy="3046988"/>
          </a:xfrm>
          <a:prstGeom prst="rect">
            <a:avLst/>
          </a:prstGeom>
          <a:noFill/>
        </p:spPr>
        <p:txBody>
          <a:bodyPr wrap="square" rtlCol="0">
            <a:spAutoFit/>
          </a:bodyPr>
          <a:lstStyle/>
          <a:p>
            <a:pPr algn="just"/>
            <a:r>
              <a:rPr lang="en-US" sz="2400" dirty="0" smtClean="0">
                <a:latin typeface="Cambria" panose="02040503050406030204" pitchFamily="18" charset="0"/>
              </a:rPr>
              <a:t>National </a:t>
            </a:r>
            <a:r>
              <a:rPr lang="en-US" sz="2400" dirty="0">
                <a:latin typeface="Cambria" panose="02040503050406030204" pitchFamily="18" charset="0"/>
              </a:rPr>
              <a:t>Institute of Design (NID)</a:t>
            </a:r>
            <a:r>
              <a:rPr lang="en-US" sz="2000" dirty="0">
                <a:latin typeface="Cambria" panose="02040503050406030204" pitchFamily="18" charset="0"/>
              </a:rPr>
              <a:t> </a:t>
            </a:r>
            <a:endParaRPr lang="en-US" sz="2000" dirty="0" smtClean="0">
              <a:latin typeface="Cambria" panose="02040503050406030204" pitchFamily="18" charset="0"/>
            </a:endParaRPr>
          </a:p>
          <a:p>
            <a:pPr lvl="0" algn="just"/>
            <a:r>
              <a:rPr lang="en-US" sz="2400" dirty="0">
                <a:solidFill>
                  <a:prstClr val="black"/>
                </a:solidFill>
                <a:latin typeface="Cambria" panose="02040503050406030204" pitchFamily="18" charset="0"/>
              </a:rPr>
              <a:t>Established: </a:t>
            </a:r>
            <a:r>
              <a:rPr lang="en-US" sz="2400" dirty="0" smtClean="0">
                <a:solidFill>
                  <a:prstClr val="black"/>
                </a:solidFill>
                <a:latin typeface="Cambria" panose="02040503050406030204" pitchFamily="18" charset="0"/>
              </a:rPr>
              <a:t>1961</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Affiliation: </a:t>
            </a:r>
            <a:r>
              <a:rPr lang="en-US" sz="2400" dirty="0" smtClean="0">
                <a:solidFill>
                  <a:prstClr val="black"/>
                </a:solidFill>
                <a:latin typeface="Cambria" panose="02040503050406030204" pitchFamily="18" charset="0"/>
              </a:rPr>
              <a:t>Autonomous</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Courses offered: </a:t>
            </a:r>
            <a:r>
              <a:rPr lang="en-US" sz="2400" dirty="0" smtClean="0">
                <a:solidFill>
                  <a:prstClr val="black"/>
                </a:solidFill>
                <a:latin typeface="Cambria" panose="02040503050406030204" pitchFamily="18" charset="0"/>
              </a:rPr>
              <a:t>Bachelor and Master of Design, Graduate Diploma Program in Design</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Distance from Mahatma </a:t>
            </a:r>
            <a:r>
              <a:rPr lang="en-US" sz="2400" dirty="0" err="1">
                <a:solidFill>
                  <a:prstClr val="black"/>
                </a:solidFill>
                <a:latin typeface="Cambria" panose="02040503050406030204" pitchFamily="18" charset="0"/>
              </a:rPr>
              <a:t>Mandir</a:t>
            </a:r>
            <a:r>
              <a:rPr lang="en-US" sz="2400" dirty="0">
                <a:solidFill>
                  <a:prstClr val="black"/>
                </a:solidFill>
                <a:latin typeface="Cambria" panose="02040503050406030204" pitchFamily="18" charset="0"/>
              </a:rPr>
              <a:t>: </a:t>
            </a:r>
            <a:r>
              <a:rPr lang="en-US" sz="2400" dirty="0" smtClean="0">
                <a:solidFill>
                  <a:prstClr val="black"/>
                </a:solidFill>
                <a:latin typeface="Cambria" panose="02040503050406030204" pitchFamily="18" charset="0"/>
              </a:rPr>
              <a:t>31 </a:t>
            </a:r>
            <a:r>
              <a:rPr lang="en-US" sz="2400" dirty="0" err="1">
                <a:solidFill>
                  <a:prstClr val="black"/>
                </a:solidFill>
                <a:latin typeface="Cambria" panose="02040503050406030204" pitchFamily="18" charset="0"/>
              </a:rPr>
              <a:t>kms</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Distance from Airport: </a:t>
            </a:r>
            <a:r>
              <a:rPr lang="en-US" sz="2400" dirty="0" smtClean="0">
                <a:solidFill>
                  <a:prstClr val="black"/>
                </a:solidFill>
                <a:latin typeface="Cambria" panose="02040503050406030204" pitchFamily="18" charset="0"/>
              </a:rPr>
              <a:t>13 </a:t>
            </a:r>
            <a:r>
              <a:rPr lang="en-US" sz="2400" dirty="0" err="1" smtClean="0">
                <a:solidFill>
                  <a:prstClr val="black"/>
                </a:solidFill>
                <a:latin typeface="Cambria" panose="02040503050406030204" pitchFamily="18" charset="0"/>
              </a:rPr>
              <a:t>kms</a:t>
            </a:r>
            <a:endParaRPr lang="en-US" sz="2000" dirty="0" smtClean="0">
              <a:latin typeface="Cambria" panose="02040503050406030204" pitchFamily="18" charset="0"/>
            </a:endParaRPr>
          </a:p>
        </p:txBody>
      </p:sp>
      <p:pic>
        <p:nvPicPr>
          <p:cNvPr id="12" name="Picture 11"/>
          <p:cNvPicPr>
            <a:picLocks noChangeAspect="1"/>
          </p:cNvPicPr>
          <p:nvPr/>
        </p:nvPicPr>
        <p:blipFill rotWithShape="1">
          <a:blip r:embed="rId3"/>
          <a:srcRect l="7108"/>
          <a:stretch/>
        </p:blipFill>
        <p:spPr>
          <a:xfrm>
            <a:off x="6211418" y="1477160"/>
            <a:ext cx="5651926" cy="1562337"/>
          </a:xfrm>
          <a:prstGeom prst="rect">
            <a:avLst/>
          </a:prstGeom>
        </p:spPr>
      </p:pic>
    </p:spTree>
    <p:extLst>
      <p:ext uri="{BB962C8B-B14F-4D97-AF65-F5344CB8AC3E}">
        <p14:creationId xmlns:p14="http://schemas.microsoft.com/office/powerpoint/2010/main" val="2916738893"/>
      </p:ext>
    </p:extLst>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lumMod val="75000"/>
                  </a:schemeClr>
                </a:solidFill>
                <a:latin typeface="Cambria" panose="02040503050406030204" pitchFamily="18" charset="0"/>
              </a:rPr>
              <a:t>Key Universities and Institutes in Gujarat </a:t>
            </a:r>
            <a:r>
              <a:rPr lang="en-US" sz="3200" b="1" dirty="0" smtClean="0">
                <a:solidFill>
                  <a:schemeClr val="accent2">
                    <a:lumMod val="75000"/>
                  </a:schemeClr>
                </a:solidFill>
                <a:latin typeface="Cambria" panose="02040503050406030204" pitchFamily="18" charset="0"/>
              </a:rPr>
              <a:t>(3/5</a:t>
            </a:r>
            <a:r>
              <a:rPr lang="en-US" sz="3200" b="1" dirty="0">
                <a:solidFill>
                  <a:schemeClr val="accent2">
                    <a:lumMod val="75000"/>
                  </a:schemeClr>
                </a:solidFill>
                <a:latin typeface="Cambria" panose="02040503050406030204" pitchFamily="18" charset="0"/>
              </a:rPr>
              <a:t>)</a:t>
            </a:r>
          </a:p>
        </p:txBody>
      </p:sp>
      <p:sp>
        <p:nvSpPr>
          <p:cNvPr id="8" name="Text Placeholder 2"/>
          <p:cNvSpPr txBox="1">
            <a:spLocks/>
          </p:cNvSpPr>
          <p:nvPr/>
        </p:nvSpPr>
        <p:spPr bwMode="gray">
          <a:xfrm>
            <a:off x="346074" y="5046671"/>
            <a:ext cx="11517270" cy="2001829"/>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285750" indent="-285750" algn="just">
              <a:buFont typeface="Arial" panose="020B0604020202020204" pitchFamily="34" charset="0"/>
              <a:buChar char="•"/>
            </a:pPr>
            <a:endParaRPr lang="en-US" sz="2400" dirty="0">
              <a:solidFill>
                <a:srgbClr val="00338D">
                  <a:lumMod val="50000"/>
                </a:srgbClr>
              </a:solidFill>
              <a:latin typeface="Cambria" panose="02040503050406030204" pitchFamily="18" charset="0"/>
            </a:endParaRPr>
          </a:p>
        </p:txBody>
      </p:sp>
      <p:sp>
        <p:nvSpPr>
          <p:cNvPr id="23" name="TextBox 22"/>
          <p:cNvSpPr txBox="1"/>
          <p:nvPr/>
        </p:nvSpPr>
        <p:spPr>
          <a:xfrm>
            <a:off x="384198" y="3091641"/>
            <a:ext cx="5643562" cy="3046988"/>
          </a:xfrm>
          <a:prstGeom prst="rect">
            <a:avLst/>
          </a:prstGeom>
          <a:noFill/>
        </p:spPr>
        <p:txBody>
          <a:bodyPr wrap="square" rtlCol="0">
            <a:spAutoFit/>
          </a:bodyPr>
          <a:lstStyle/>
          <a:p>
            <a:pPr algn="just"/>
            <a:r>
              <a:rPr lang="en-US" sz="2400" dirty="0" err="1">
                <a:latin typeface="Cambria" panose="02040503050406030204" pitchFamily="18" charset="0"/>
              </a:rPr>
              <a:t>Nirma</a:t>
            </a:r>
            <a:r>
              <a:rPr lang="en-US" sz="2400" dirty="0">
                <a:latin typeface="Cambria" panose="02040503050406030204" pitchFamily="18" charset="0"/>
              </a:rPr>
              <a:t> University (NU) </a:t>
            </a:r>
            <a:endParaRPr lang="en-US" sz="2400" dirty="0" smtClean="0">
              <a:latin typeface="Cambria" panose="02040503050406030204" pitchFamily="18" charset="0"/>
            </a:endParaRPr>
          </a:p>
          <a:p>
            <a:pPr algn="just"/>
            <a:r>
              <a:rPr lang="en-US" sz="2400" dirty="0">
                <a:latin typeface="Cambria" panose="02040503050406030204" pitchFamily="18" charset="0"/>
              </a:rPr>
              <a:t>Established: 2003</a:t>
            </a:r>
          </a:p>
          <a:p>
            <a:pPr algn="just"/>
            <a:r>
              <a:rPr lang="en-US" sz="2400" dirty="0">
                <a:latin typeface="Cambria" panose="02040503050406030204" pitchFamily="18" charset="0"/>
              </a:rPr>
              <a:t>Affiliation</a:t>
            </a:r>
            <a:r>
              <a:rPr lang="en-US" sz="2400" dirty="0" smtClean="0">
                <a:latin typeface="Cambria" panose="02040503050406030204" pitchFamily="18" charset="0"/>
              </a:rPr>
              <a:t>: Statutory</a:t>
            </a:r>
            <a:endParaRPr lang="en-US" sz="2400" dirty="0">
              <a:latin typeface="Cambria" panose="02040503050406030204" pitchFamily="18" charset="0"/>
            </a:endParaRPr>
          </a:p>
          <a:p>
            <a:pPr algn="just"/>
            <a:r>
              <a:rPr lang="en-US" sz="2400" dirty="0">
                <a:latin typeface="Cambria" panose="02040503050406030204" pitchFamily="18" charset="0"/>
              </a:rPr>
              <a:t>Courses offered: </a:t>
            </a:r>
            <a:r>
              <a:rPr lang="en-US" sz="2400" dirty="0" smtClean="0">
                <a:latin typeface="Cambria" panose="02040503050406030204" pitchFamily="18" charset="0"/>
              </a:rPr>
              <a:t>Technology, Management, Pharmacy, Science, Law, Architecture</a:t>
            </a:r>
            <a:endParaRPr lang="en-US" sz="2400" dirty="0">
              <a:latin typeface="Cambria" panose="02040503050406030204" pitchFamily="18" charset="0"/>
            </a:endParaRPr>
          </a:p>
          <a:p>
            <a:pPr algn="just"/>
            <a:r>
              <a:rPr lang="en-US" sz="2400" dirty="0">
                <a:latin typeface="Cambria" panose="02040503050406030204" pitchFamily="18" charset="0"/>
              </a:rPr>
              <a:t>Distance from Mahatma </a:t>
            </a:r>
            <a:r>
              <a:rPr lang="en-US" sz="2400" dirty="0" err="1">
                <a:latin typeface="Cambria" panose="02040503050406030204" pitchFamily="18" charset="0"/>
              </a:rPr>
              <a:t>Mandir</a:t>
            </a:r>
            <a:r>
              <a:rPr lang="en-US" sz="2400" dirty="0">
                <a:latin typeface="Cambria" panose="02040503050406030204" pitchFamily="18" charset="0"/>
              </a:rPr>
              <a:t>: </a:t>
            </a:r>
            <a:r>
              <a:rPr lang="en-US" sz="2400" dirty="0" smtClean="0">
                <a:latin typeface="Cambria" panose="02040503050406030204" pitchFamily="18" charset="0"/>
              </a:rPr>
              <a:t>17 </a:t>
            </a:r>
            <a:r>
              <a:rPr lang="en-US" sz="2400" dirty="0" err="1">
                <a:latin typeface="Cambria" panose="02040503050406030204" pitchFamily="18" charset="0"/>
              </a:rPr>
              <a:t>kms</a:t>
            </a:r>
            <a:endParaRPr lang="en-US" sz="2400" dirty="0">
              <a:latin typeface="Cambria" panose="02040503050406030204" pitchFamily="18" charset="0"/>
            </a:endParaRPr>
          </a:p>
          <a:p>
            <a:pPr algn="just"/>
            <a:r>
              <a:rPr lang="en-US" sz="2400" dirty="0">
                <a:latin typeface="Cambria" panose="02040503050406030204" pitchFamily="18" charset="0"/>
              </a:rPr>
              <a:t>Distance from Airport: </a:t>
            </a:r>
            <a:r>
              <a:rPr lang="en-US" sz="2400" dirty="0" smtClean="0">
                <a:latin typeface="Cambria" panose="02040503050406030204" pitchFamily="18" charset="0"/>
              </a:rPr>
              <a:t>17 </a:t>
            </a:r>
            <a:r>
              <a:rPr lang="en-US" sz="2400" dirty="0" err="1" smtClean="0">
                <a:latin typeface="Cambria" panose="02040503050406030204" pitchFamily="18" charset="0"/>
              </a:rPr>
              <a:t>kms</a:t>
            </a:r>
            <a:r>
              <a:rPr lang="en-US" sz="2400" dirty="0" smtClean="0">
                <a:latin typeface="Cambria" panose="02040503050406030204" pitchFamily="18" charset="0"/>
              </a:rPr>
              <a:t> </a:t>
            </a:r>
            <a:endParaRPr lang="en-US" sz="2400" dirty="0">
              <a:latin typeface="Cambria" panose="020405030504060302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98" y="1412875"/>
            <a:ext cx="5643562" cy="1626623"/>
          </a:xfrm>
          <a:prstGeom prst="rect">
            <a:avLst/>
          </a:prstGeom>
        </p:spPr>
      </p:pic>
      <p:cxnSp>
        <p:nvCxnSpPr>
          <p:cNvPr id="10" name="Straight Connector 9"/>
          <p:cNvCxnSpPr/>
          <p:nvPr/>
        </p:nvCxnSpPr>
        <p:spPr>
          <a:xfrm>
            <a:off x="6117534" y="1157288"/>
            <a:ext cx="0" cy="54864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0655" y="2661455"/>
            <a:ext cx="5721308" cy="2308324"/>
          </a:xfrm>
          <a:prstGeom prst="rect">
            <a:avLst/>
          </a:prstGeom>
          <a:noFill/>
        </p:spPr>
        <p:txBody>
          <a:bodyPr wrap="square" rtlCol="0">
            <a:spAutoFit/>
          </a:bodyPr>
          <a:lstStyle/>
          <a:p>
            <a:pPr algn="just"/>
            <a:r>
              <a:rPr lang="en-US" sz="2400" dirty="0" smtClean="0">
                <a:latin typeface="Cambria" panose="02040503050406030204" pitchFamily="18" charset="0"/>
              </a:rPr>
              <a:t>Indian Institute of Management, Ahmedabad (IIM-A)</a:t>
            </a:r>
            <a:endParaRPr lang="en-US" sz="2000" dirty="0">
              <a:latin typeface="Cambria" panose="02040503050406030204" pitchFamily="18" charset="0"/>
            </a:endParaRPr>
          </a:p>
          <a:p>
            <a:pPr lvl="0" algn="just"/>
            <a:r>
              <a:rPr lang="en-US" sz="2400" dirty="0">
                <a:solidFill>
                  <a:prstClr val="black"/>
                </a:solidFill>
                <a:latin typeface="Cambria" panose="02040503050406030204" pitchFamily="18" charset="0"/>
              </a:rPr>
              <a:t>Established: </a:t>
            </a:r>
            <a:r>
              <a:rPr lang="en-US" sz="2400" dirty="0" smtClean="0">
                <a:solidFill>
                  <a:prstClr val="black"/>
                </a:solidFill>
                <a:latin typeface="Cambria" panose="02040503050406030204" pitchFamily="18" charset="0"/>
              </a:rPr>
              <a:t>1961</a:t>
            </a:r>
            <a:endParaRPr lang="en-US" sz="2400" dirty="0">
              <a:solidFill>
                <a:prstClr val="black"/>
              </a:solidFill>
              <a:latin typeface="Cambria" panose="02040503050406030204" pitchFamily="18" charset="0"/>
            </a:endParaRPr>
          </a:p>
          <a:p>
            <a:pPr lvl="0" algn="just"/>
            <a:r>
              <a:rPr lang="en-US" sz="2400" dirty="0" smtClean="0">
                <a:solidFill>
                  <a:prstClr val="black"/>
                </a:solidFill>
                <a:latin typeface="Cambria" panose="02040503050406030204" pitchFamily="18" charset="0"/>
              </a:rPr>
              <a:t>Courses </a:t>
            </a:r>
            <a:r>
              <a:rPr lang="en-US" sz="2400" dirty="0">
                <a:solidFill>
                  <a:prstClr val="black"/>
                </a:solidFill>
                <a:latin typeface="Cambria" panose="02040503050406030204" pitchFamily="18" charset="0"/>
              </a:rPr>
              <a:t>offered: </a:t>
            </a:r>
            <a:r>
              <a:rPr lang="en-US" sz="2400" dirty="0" smtClean="0">
                <a:solidFill>
                  <a:prstClr val="black"/>
                </a:solidFill>
                <a:latin typeface="Cambria" panose="02040503050406030204" pitchFamily="18" charset="0"/>
              </a:rPr>
              <a:t>Management</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Distance from Mahatma </a:t>
            </a:r>
            <a:r>
              <a:rPr lang="en-US" sz="2400" dirty="0" err="1">
                <a:solidFill>
                  <a:prstClr val="black"/>
                </a:solidFill>
                <a:latin typeface="Cambria" panose="02040503050406030204" pitchFamily="18" charset="0"/>
              </a:rPr>
              <a:t>Mandir</a:t>
            </a:r>
            <a:r>
              <a:rPr lang="en-US" sz="2400" dirty="0">
                <a:solidFill>
                  <a:prstClr val="black"/>
                </a:solidFill>
                <a:latin typeface="Cambria" panose="02040503050406030204" pitchFamily="18" charset="0"/>
              </a:rPr>
              <a:t>: </a:t>
            </a:r>
            <a:r>
              <a:rPr lang="en-US" sz="2400" dirty="0" smtClean="0">
                <a:solidFill>
                  <a:prstClr val="black"/>
                </a:solidFill>
                <a:latin typeface="Cambria" panose="02040503050406030204" pitchFamily="18" charset="0"/>
              </a:rPr>
              <a:t>29 </a:t>
            </a:r>
            <a:r>
              <a:rPr lang="en-US" sz="2400" dirty="0" err="1">
                <a:solidFill>
                  <a:prstClr val="black"/>
                </a:solidFill>
                <a:latin typeface="Cambria" panose="02040503050406030204" pitchFamily="18" charset="0"/>
              </a:rPr>
              <a:t>kms</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Distance from Airport: </a:t>
            </a:r>
            <a:r>
              <a:rPr lang="en-US" sz="2400" dirty="0" smtClean="0">
                <a:solidFill>
                  <a:prstClr val="black"/>
                </a:solidFill>
                <a:latin typeface="Cambria" panose="02040503050406030204" pitchFamily="18" charset="0"/>
              </a:rPr>
              <a:t>14 </a:t>
            </a:r>
            <a:r>
              <a:rPr lang="en-US" sz="2400" dirty="0" err="1">
                <a:solidFill>
                  <a:prstClr val="black"/>
                </a:solidFill>
                <a:latin typeface="Cambria" panose="02040503050406030204" pitchFamily="18" charset="0"/>
              </a:rPr>
              <a:t>kms</a:t>
            </a:r>
            <a:endParaRPr lang="en-US" sz="2400" dirty="0">
              <a:latin typeface="Cambria" panose="02040503050406030204" pitchFamily="18" charset="0"/>
            </a:endParaRPr>
          </a:p>
        </p:txBody>
      </p:sp>
      <p:pic>
        <p:nvPicPr>
          <p:cNvPr id="12" name="Picture 11"/>
          <p:cNvPicPr>
            <a:picLocks noChangeAspect="1"/>
          </p:cNvPicPr>
          <p:nvPr/>
        </p:nvPicPr>
        <p:blipFill>
          <a:blip r:embed="rId3"/>
          <a:stretch>
            <a:fillRect/>
          </a:stretch>
        </p:blipFill>
        <p:spPr>
          <a:xfrm>
            <a:off x="6662255" y="1450383"/>
            <a:ext cx="4977273" cy="1234293"/>
          </a:xfrm>
          <a:prstGeom prst="rect">
            <a:avLst/>
          </a:prstGeom>
        </p:spPr>
      </p:pic>
    </p:spTree>
    <p:extLst>
      <p:ext uri="{BB962C8B-B14F-4D97-AF65-F5344CB8AC3E}">
        <p14:creationId xmlns:p14="http://schemas.microsoft.com/office/powerpoint/2010/main" val="3868237174"/>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lumMod val="75000"/>
                  </a:schemeClr>
                </a:solidFill>
                <a:latin typeface="Cambria" panose="02040503050406030204" pitchFamily="18" charset="0"/>
              </a:rPr>
              <a:t>Key Universities and Institutes in Gujarat </a:t>
            </a:r>
            <a:r>
              <a:rPr lang="en-US" sz="3200" b="1" dirty="0" smtClean="0">
                <a:solidFill>
                  <a:schemeClr val="accent2">
                    <a:lumMod val="75000"/>
                  </a:schemeClr>
                </a:solidFill>
                <a:latin typeface="Cambria" panose="02040503050406030204" pitchFamily="18" charset="0"/>
              </a:rPr>
              <a:t>(5/5</a:t>
            </a:r>
            <a:r>
              <a:rPr lang="en-US" sz="3200" b="1" dirty="0">
                <a:solidFill>
                  <a:schemeClr val="accent2">
                    <a:lumMod val="75000"/>
                  </a:schemeClr>
                </a:solidFill>
                <a:latin typeface="Cambria" panose="02040503050406030204" pitchFamily="18" charset="0"/>
              </a:rPr>
              <a:t>)</a:t>
            </a:r>
          </a:p>
        </p:txBody>
      </p:sp>
      <p:sp>
        <p:nvSpPr>
          <p:cNvPr id="8" name="Text Placeholder 2"/>
          <p:cNvSpPr txBox="1">
            <a:spLocks/>
          </p:cNvSpPr>
          <p:nvPr/>
        </p:nvSpPr>
        <p:spPr bwMode="gray">
          <a:xfrm>
            <a:off x="346074" y="5046671"/>
            <a:ext cx="11517270" cy="2001829"/>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285750" indent="-285750" algn="just">
              <a:buFont typeface="Arial" panose="020B0604020202020204" pitchFamily="34" charset="0"/>
              <a:buChar char="•"/>
            </a:pPr>
            <a:endParaRPr lang="en-US" sz="2400" dirty="0">
              <a:solidFill>
                <a:srgbClr val="00338D">
                  <a:lumMod val="50000"/>
                </a:srgbClr>
              </a:solidFill>
              <a:latin typeface="Cambria" panose="02040503050406030204" pitchFamily="18" charset="0"/>
            </a:endParaRPr>
          </a:p>
        </p:txBody>
      </p:sp>
      <p:sp>
        <p:nvSpPr>
          <p:cNvPr id="9" name="Rectangle 8"/>
          <p:cNvSpPr/>
          <p:nvPr/>
        </p:nvSpPr>
        <p:spPr>
          <a:xfrm>
            <a:off x="11415713" y="6364940"/>
            <a:ext cx="447631" cy="420020"/>
          </a:xfrm>
          <a:prstGeom prst="rect">
            <a:avLst/>
          </a:prstGeom>
          <a:noFill/>
        </p:spPr>
        <p:txBody>
          <a:bodyPr wrap="square" rtlCol="0" anchor="t">
            <a:noAutofit/>
          </a:bodyPr>
          <a:lstStyle/>
          <a:p>
            <a:pPr algn="ctr"/>
            <a:r>
              <a:rPr lang="en-US" sz="1600" dirty="0">
                <a:latin typeface="Cambria" panose="02040503050406030204" pitchFamily="18" charset="0"/>
              </a:rPr>
              <a:t>3</a:t>
            </a:r>
            <a:endParaRPr lang="en-US" sz="1400" dirty="0" smtClean="0">
              <a:latin typeface="Cambria" panose="02040503050406030204" pitchFamily="18" charset="0"/>
            </a:endParaRPr>
          </a:p>
        </p:txBody>
      </p:sp>
      <p:sp>
        <p:nvSpPr>
          <p:cNvPr id="23" name="TextBox 22"/>
          <p:cNvSpPr txBox="1"/>
          <p:nvPr/>
        </p:nvSpPr>
        <p:spPr>
          <a:xfrm>
            <a:off x="372204" y="2575860"/>
            <a:ext cx="5643562" cy="2677656"/>
          </a:xfrm>
          <a:prstGeom prst="rect">
            <a:avLst/>
          </a:prstGeom>
          <a:noFill/>
        </p:spPr>
        <p:txBody>
          <a:bodyPr wrap="square" rtlCol="0">
            <a:spAutoFit/>
          </a:bodyPr>
          <a:lstStyle/>
          <a:p>
            <a:pPr algn="just"/>
            <a:r>
              <a:rPr lang="en-US" sz="2400" dirty="0">
                <a:latin typeface="Cambria" panose="02040503050406030204" pitchFamily="18" charset="0"/>
              </a:rPr>
              <a:t>Gujarat Technological </a:t>
            </a:r>
            <a:r>
              <a:rPr lang="en-US" sz="2400" dirty="0" smtClean="0">
                <a:latin typeface="Cambria" panose="02040503050406030204" pitchFamily="18" charset="0"/>
              </a:rPr>
              <a:t>University</a:t>
            </a:r>
            <a:r>
              <a:rPr lang="en-US" sz="2400" dirty="0">
                <a:latin typeface="Cambria" panose="02040503050406030204" pitchFamily="18" charset="0"/>
              </a:rPr>
              <a:t> </a:t>
            </a:r>
            <a:r>
              <a:rPr lang="en-US" sz="2400" dirty="0" smtClean="0">
                <a:latin typeface="Cambria" panose="02040503050406030204" pitchFamily="18" charset="0"/>
              </a:rPr>
              <a:t>(GTU)</a:t>
            </a:r>
            <a:endParaRPr lang="en-US" sz="2000" dirty="0" smtClean="0">
              <a:latin typeface="Cambria" panose="02040503050406030204" pitchFamily="18" charset="0"/>
            </a:endParaRPr>
          </a:p>
          <a:p>
            <a:pPr lvl="0" algn="just"/>
            <a:r>
              <a:rPr lang="en-US" sz="2400" dirty="0">
                <a:solidFill>
                  <a:prstClr val="black"/>
                </a:solidFill>
                <a:latin typeface="Cambria" panose="02040503050406030204" pitchFamily="18" charset="0"/>
              </a:rPr>
              <a:t>Established: </a:t>
            </a:r>
            <a:r>
              <a:rPr lang="en-US" sz="2400" dirty="0" smtClean="0">
                <a:solidFill>
                  <a:prstClr val="black"/>
                </a:solidFill>
                <a:latin typeface="Cambria" panose="02040503050406030204" pitchFamily="18" charset="0"/>
              </a:rPr>
              <a:t>2007</a:t>
            </a:r>
            <a:endParaRPr lang="en-US" sz="2400" dirty="0">
              <a:solidFill>
                <a:prstClr val="black"/>
              </a:solidFill>
              <a:latin typeface="Cambria" panose="02040503050406030204" pitchFamily="18" charset="0"/>
            </a:endParaRPr>
          </a:p>
          <a:p>
            <a:pPr lvl="0" algn="just"/>
            <a:r>
              <a:rPr lang="en-US" sz="2400" dirty="0" smtClean="0">
                <a:solidFill>
                  <a:prstClr val="black"/>
                </a:solidFill>
                <a:latin typeface="Cambria" panose="02040503050406030204" pitchFamily="18" charset="0"/>
              </a:rPr>
              <a:t>Courses </a:t>
            </a:r>
            <a:r>
              <a:rPr lang="en-US" sz="2400" dirty="0">
                <a:solidFill>
                  <a:prstClr val="black"/>
                </a:solidFill>
                <a:latin typeface="Cambria" panose="02040503050406030204" pitchFamily="18" charset="0"/>
              </a:rPr>
              <a:t>offered: </a:t>
            </a:r>
            <a:r>
              <a:rPr lang="en-US" sz="2400" dirty="0" smtClean="0">
                <a:solidFill>
                  <a:prstClr val="black"/>
                </a:solidFill>
                <a:latin typeface="Cambria" panose="02040503050406030204" pitchFamily="18" charset="0"/>
              </a:rPr>
              <a:t>Engineering, Architecture, Management, Pharmacy and Computer Science</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Distance from Mahatma </a:t>
            </a:r>
            <a:r>
              <a:rPr lang="en-US" sz="2400" dirty="0" err="1">
                <a:solidFill>
                  <a:prstClr val="black"/>
                </a:solidFill>
                <a:latin typeface="Cambria" panose="02040503050406030204" pitchFamily="18" charset="0"/>
              </a:rPr>
              <a:t>Mandir</a:t>
            </a:r>
            <a:r>
              <a:rPr lang="en-US" sz="2400" dirty="0">
                <a:solidFill>
                  <a:prstClr val="black"/>
                </a:solidFill>
                <a:latin typeface="Cambria" panose="02040503050406030204" pitchFamily="18" charset="0"/>
              </a:rPr>
              <a:t>: </a:t>
            </a:r>
            <a:r>
              <a:rPr lang="en-US" sz="2400" dirty="0" smtClean="0">
                <a:solidFill>
                  <a:prstClr val="black"/>
                </a:solidFill>
                <a:latin typeface="Cambria" panose="02040503050406030204" pitchFamily="18" charset="0"/>
              </a:rPr>
              <a:t>19 </a:t>
            </a:r>
            <a:r>
              <a:rPr lang="en-US" sz="2400" dirty="0" err="1">
                <a:solidFill>
                  <a:prstClr val="black"/>
                </a:solidFill>
                <a:latin typeface="Cambria" panose="02040503050406030204" pitchFamily="18" charset="0"/>
              </a:rPr>
              <a:t>kms</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Distance from Airport: </a:t>
            </a:r>
            <a:r>
              <a:rPr lang="en-US" sz="2400" dirty="0" smtClean="0">
                <a:solidFill>
                  <a:prstClr val="black"/>
                </a:solidFill>
                <a:latin typeface="Cambria" panose="02040503050406030204" pitchFamily="18" charset="0"/>
              </a:rPr>
              <a:t>11 </a:t>
            </a:r>
            <a:r>
              <a:rPr lang="en-US" sz="2400" dirty="0" err="1">
                <a:solidFill>
                  <a:prstClr val="black"/>
                </a:solidFill>
                <a:latin typeface="Cambria" panose="02040503050406030204" pitchFamily="18" charset="0"/>
              </a:rPr>
              <a:t>kms</a:t>
            </a:r>
            <a:endParaRPr lang="en-US" sz="2000" dirty="0">
              <a:latin typeface="Cambria" panose="02040503050406030204" pitchFamily="18" charset="0"/>
            </a:endParaRPr>
          </a:p>
        </p:txBody>
      </p:sp>
      <p:sp>
        <p:nvSpPr>
          <p:cNvPr id="24" name="TextBox 23"/>
          <p:cNvSpPr txBox="1"/>
          <p:nvPr/>
        </p:nvSpPr>
        <p:spPr>
          <a:xfrm>
            <a:off x="6104709" y="3054412"/>
            <a:ext cx="5721308" cy="3416320"/>
          </a:xfrm>
          <a:prstGeom prst="rect">
            <a:avLst/>
          </a:prstGeom>
          <a:noFill/>
        </p:spPr>
        <p:txBody>
          <a:bodyPr wrap="square" rtlCol="0">
            <a:spAutoFit/>
          </a:bodyPr>
          <a:lstStyle/>
          <a:p>
            <a:pPr algn="just"/>
            <a:r>
              <a:rPr lang="en-US" sz="2400" dirty="0" smtClean="0">
                <a:solidFill>
                  <a:prstClr val="black"/>
                </a:solidFill>
                <a:latin typeface="Cambria" panose="02040503050406030204" pitchFamily="18" charset="0"/>
              </a:rPr>
              <a:t>Gujarat </a:t>
            </a:r>
            <a:r>
              <a:rPr lang="en-US" sz="2400" dirty="0">
                <a:solidFill>
                  <a:prstClr val="black"/>
                </a:solidFill>
                <a:latin typeface="Cambria" panose="02040503050406030204" pitchFamily="18" charset="0"/>
              </a:rPr>
              <a:t>Foren­sic Sci­ences </a:t>
            </a:r>
            <a:r>
              <a:rPr lang="en-US" sz="2400" dirty="0" smtClean="0">
                <a:solidFill>
                  <a:prstClr val="black"/>
                </a:solidFill>
                <a:latin typeface="Cambria" panose="02040503050406030204" pitchFamily="18" charset="0"/>
              </a:rPr>
              <a:t>Uni­ver­sity</a:t>
            </a:r>
          </a:p>
          <a:p>
            <a:pPr lvl="0" algn="just"/>
            <a:r>
              <a:rPr lang="en-US" sz="2400" dirty="0">
                <a:solidFill>
                  <a:prstClr val="black"/>
                </a:solidFill>
                <a:latin typeface="Cambria" panose="02040503050406030204" pitchFamily="18" charset="0"/>
              </a:rPr>
              <a:t>Established: </a:t>
            </a:r>
            <a:r>
              <a:rPr lang="en-US" sz="2400" dirty="0" smtClean="0">
                <a:solidFill>
                  <a:prstClr val="black"/>
                </a:solidFill>
                <a:latin typeface="Cambria" panose="02040503050406030204" pitchFamily="18" charset="0"/>
              </a:rPr>
              <a:t>2008</a:t>
            </a:r>
          </a:p>
          <a:p>
            <a:pPr lvl="0" algn="just"/>
            <a:r>
              <a:rPr lang="en-US" sz="2400" dirty="0" smtClean="0">
                <a:solidFill>
                  <a:prstClr val="black"/>
                </a:solidFill>
                <a:latin typeface="Cambria" panose="02040503050406030204" pitchFamily="18" charset="0"/>
              </a:rPr>
              <a:t>Affiliation: University Grants Commission (UGC)</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Courses </a:t>
            </a:r>
            <a:r>
              <a:rPr lang="en-US" sz="2400" dirty="0" smtClean="0">
                <a:solidFill>
                  <a:prstClr val="black"/>
                </a:solidFill>
                <a:latin typeface="Cambria" panose="02040503050406030204" pitchFamily="18" charset="0"/>
              </a:rPr>
              <a:t>offered in Research &amp; Development, Forensic Science and Behavioral Science</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Distance from Mahatma </a:t>
            </a:r>
            <a:r>
              <a:rPr lang="en-US" sz="2400" dirty="0" err="1">
                <a:solidFill>
                  <a:prstClr val="black"/>
                </a:solidFill>
                <a:latin typeface="Cambria" panose="02040503050406030204" pitchFamily="18" charset="0"/>
              </a:rPr>
              <a:t>Mandir</a:t>
            </a:r>
            <a:r>
              <a:rPr lang="en-US" sz="2400" dirty="0">
                <a:solidFill>
                  <a:prstClr val="black"/>
                </a:solidFill>
                <a:latin typeface="Cambria" panose="02040503050406030204" pitchFamily="18" charset="0"/>
              </a:rPr>
              <a:t>: 5</a:t>
            </a:r>
            <a:r>
              <a:rPr lang="en-US" sz="2400" dirty="0" smtClean="0">
                <a:solidFill>
                  <a:prstClr val="black"/>
                </a:solidFill>
                <a:latin typeface="Cambria" panose="02040503050406030204" pitchFamily="18" charset="0"/>
              </a:rPr>
              <a:t> </a:t>
            </a:r>
            <a:r>
              <a:rPr lang="en-US" sz="2400" dirty="0" err="1">
                <a:solidFill>
                  <a:prstClr val="black"/>
                </a:solidFill>
                <a:latin typeface="Cambria" panose="02040503050406030204" pitchFamily="18" charset="0"/>
              </a:rPr>
              <a:t>kms</a:t>
            </a:r>
            <a:endParaRPr lang="en-US" sz="2400" dirty="0">
              <a:solidFill>
                <a:prstClr val="black"/>
              </a:solidFill>
              <a:latin typeface="Cambria" panose="02040503050406030204" pitchFamily="18" charset="0"/>
            </a:endParaRPr>
          </a:p>
          <a:p>
            <a:pPr lvl="0" algn="just"/>
            <a:r>
              <a:rPr lang="en-US" sz="2400" dirty="0">
                <a:solidFill>
                  <a:prstClr val="black"/>
                </a:solidFill>
                <a:latin typeface="Cambria" panose="02040503050406030204" pitchFamily="18" charset="0"/>
              </a:rPr>
              <a:t>Distance from Airport: </a:t>
            </a:r>
            <a:r>
              <a:rPr lang="en-US" sz="2400" dirty="0" smtClean="0">
                <a:solidFill>
                  <a:prstClr val="black"/>
                </a:solidFill>
                <a:latin typeface="Cambria" panose="02040503050406030204" pitchFamily="18" charset="0"/>
              </a:rPr>
              <a:t>18 </a:t>
            </a:r>
            <a:r>
              <a:rPr lang="en-US" sz="2400" dirty="0" err="1" smtClean="0">
                <a:solidFill>
                  <a:prstClr val="black"/>
                </a:solidFill>
                <a:latin typeface="Cambria" panose="02040503050406030204" pitchFamily="18" charset="0"/>
              </a:rPr>
              <a:t>kms</a:t>
            </a:r>
            <a:endParaRPr lang="en-US" sz="2000" dirty="0">
              <a:solidFill>
                <a:prstClr val="black"/>
              </a:solidFill>
              <a:latin typeface="Cambria" panose="020405030504060302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74" y="1513238"/>
            <a:ext cx="5643562" cy="9677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654" y="1442407"/>
            <a:ext cx="5566421" cy="1228846"/>
          </a:xfrm>
          <a:prstGeom prst="rect">
            <a:avLst/>
          </a:prstGeom>
        </p:spPr>
      </p:pic>
      <p:cxnSp>
        <p:nvCxnSpPr>
          <p:cNvPr id="10" name="Straight Connector 9"/>
          <p:cNvCxnSpPr/>
          <p:nvPr/>
        </p:nvCxnSpPr>
        <p:spPr>
          <a:xfrm>
            <a:off x="6117534" y="1157288"/>
            <a:ext cx="0" cy="54864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262533"/>
      </p:ext>
    </p:extLst>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2">
                    <a:lumMod val="75000"/>
                  </a:schemeClr>
                </a:solidFill>
                <a:latin typeface="Cambria" panose="02040503050406030204" pitchFamily="18" charset="0"/>
              </a:rPr>
              <a:t>Weather </a:t>
            </a:r>
            <a:r>
              <a:rPr lang="en-US" sz="3200" b="1" dirty="0" smtClean="0">
                <a:solidFill>
                  <a:schemeClr val="accent2">
                    <a:lumMod val="75000"/>
                  </a:schemeClr>
                </a:solidFill>
                <a:latin typeface="Cambria" panose="02040503050406030204" pitchFamily="18" charset="0"/>
              </a:rPr>
              <a:t>forecast – Ahmedabad (temperature in degree </a:t>
            </a:r>
            <a:r>
              <a:rPr lang="en-US" sz="3200" b="1" dirty="0" err="1">
                <a:solidFill>
                  <a:schemeClr val="accent2">
                    <a:lumMod val="75000"/>
                  </a:schemeClr>
                </a:solidFill>
                <a:latin typeface="Cambria" panose="02040503050406030204" pitchFamily="18" charset="0"/>
              </a:rPr>
              <a:t>c</a:t>
            </a:r>
            <a:r>
              <a:rPr lang="en-US" sz="3200" b="1" dirty="0" err="1" smtClean="0">
                <a:solidFill>
                  <a:schemeClr val="accent2">
                    <a:lumMod val="75000"/>
                  </a:schemeClr>
                </a:solidFill>
                <a:latin typeface="Cambria" panose="02040503050406030204" pitchFamily="18" charset="0"/>
              </a:rPr>
              <a:t>elsius</a:t>
            </a:r>
            <a:r>
              <a:rPr lang="en-US" sz="3200" b="1" dirty="0" smtClean="0">
                <a:solidFill>
                  <a:schemeClr val="accent2">
                    <a:lumMod val="75000"/>
                  </a:schemeClr>
                </a:solidFill>
                <a:latin typeface="Cambria" panose="02040503050406030204" pitchFamily="18" charset="0"/>
              </a:rPr>
              <a:t>) </a:t>
            </a:r>
            <a:endParaRPr lang="en-US" sz="3200" b="1" dirty="0">
              <a:solidFill>
                <a:schemeClr val="accent2">
                  <a:lumMod val="75000"/>
                </a:schemeClr>
              </a:solidFill>
              <a:latin typeface="Cambria" panose="020405030504060302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29819"/>
              </p:ext>
            </p:extLst>
          </p:nvPr>
        </p:nvGraphicFramePr>
        <p:xfrm>
          <a:off x="1071563" y="1502802"/>
          <a:ext cx="10558463" cy="4953000"/>
        </p:xfrm>
        <a:graphic>
          <a:graphicData uri="http://schemas.openxmlformats.org/drawingml/2006/table">
            <a:tbl>
              <a:tblPr/>
              <a:tblGrid>
                <a:gridCol w="2323281"/>
                <a:gridCol w="2015299"/>
                <a:gridCol w="2173369"/>
                <a:gridCol w="2323281"/>
                <a:gridCol w="1723233"/>
              </a:tblGrid>
              <a:tr h="364191">
                <a:tc>
                  <a:txBody>
                    <a:bodyPr/>
                    <a:lstStyle/>
                    <a:p>
                      <a:pPr marL="0" marR="0" algn="ctr">
                        <a:spcBef>
                          <a:spcPts val="4000"/>
                        </a:spcBef>
                        <a:spcAft>
                          <a:spcPts val="0"/>
                        </a:spcAft>
                      </a:pPr>
                      <a:r>
                        <a:rPr lang="en-US" sz="1600" b="1" i="1" dirty="0">
                          <a:solidFill>
                            <a:schemeClr val="bg1"/>
                          </a:solidFill>
                          <a:effectLst/>
                          <a:latin typeface="Cambria" panose="02040503050406030204" pitchFamily="18" charset="0"/>
                          <a:ea typeface="Times New Roman" panose="02020603050405020304" pitchFamily="18" charset="0"/>
                        </a:rPr>
                        <a:t>Mon</a:t>
                      </a:r>
                    </a:p>
                  </a:txBody>
                  <a:tcPr marL="50860" marR="5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spcBef>
                          <a:spcPts val="4000"/>
                        </a:spcBef>
                        <a:spcAft>
                          <a:spcPts val="0"/>
                        </a:spcAft>
                      </a:pPr>
                      <a:r>
                        <a:rPr lang="en-US" sz="1600" b="1" i="1" dirty="0">
                          <a:solidFill>
                            <a:schemeClr val="bg1"/>
                          </a:solidFill>
                          <a:effectLst/>
                          <a:latin typeface="Cambria" panose="02040503050406030204" pitchFamily="18" charset="0"/>
                          <a:ea typeface="Times New Roman" panose="02020603050405020304" pitchFamily="18" charset="0"/>
                        </a:rPr>
                        <a:t>Tue</a:t>
                      </a:r>
                    </a:p>
                  </a:txBody>
                  <a:tcPr marL="50860" marR="5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spcBef>
                          <a:spcPts val="4000"/>
                        </a:spcBef>
                        <a:spcAft>
                          <a:spcPts val="0"/>
                        </a:spcAft>
                      </a:pPr>
                      <a:r>
                        <a:rPr lang="en-US" sz="1600" b="1" i="1" dirty="0">
                          <a:solidFill>
                            <a:schemeClr val="bg1"/>
                          </a:solidFill>
                          <a:effectLst/>
                          <a:latin typeface="Cambria" panose="02040503050406030204" pitchFamily="18" charset="0"/>
                          <a:ea typeface="Times New Roman" panose="02020603050405020304" pitchFamily="18" charset="0"/>
                        </a:rPr>
                        <a:t>Wed</a:t>
                      </a:r>
                    </a:p>
                  </a:txBody>
                  <a:tcPr marL="50860" marR="5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spcBef>
                          <a:spcPts val="4000"/>
                        </a:spcBef>
                        <a:spcAft>
                          <a:spcPts val="0"/>
                        </a:spcAft>
                      </a:pPr>
                      <a:r>
                        <a:rPr lang="en-US" sz="1600" b="1" i="1" dirty="0">
                          <a:solidFill>
                            <a:schemeClr val="bg1"/>
                          </a:solidFill>
                          <a:effectLst/>
                          <a:latin typeface="Cambria" panose="02040503050406030204" pitchFamily="18" charset="0"/>
                          <a:ea typeface="Times New Roman" panose="02020603050405020304" pitchFamily="18" charset="0"/>
                        </a:rPr>
                        <a:t>Thu</a:t>
                      </a:r>
                    </a:p>
                  </a:txBody>
                  <a:tcPr marL="50860" marR="5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spcBef>
                          <a:spcPts val="4000"/>
                        </a:spcBef>
                        <a:spcAft>
                          <a:spcPts val="0"/>
                        </a:spcAft>
                      </a:pPr>
                      <a:r>
                        <a:rPr lang="en-US" sz="1600" b="1" i="1" dirty="0">
                          <a:solidFill>
                            <a:schemeClr val="bg1"/>
                          </a:solidFill>
                          <a:effectLst/>
                          <a:latin typeface="Cambria" panose="02040503050406030204" pitchFamily="18" charset="0"/>
                          <a:ea typeface="Times New Roman" panose="02020603050405020304" pitchFamily="18" charset="0"/>
                        </a:rPr>
                        <a:t>Fri</a:t>
                      </a:r>
                    </a:p>
                  </a:txBody>
                  <a:tcPr marL="50860" marR="5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4588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chemeClr val="tx1"/>
                          </a:solidFill>
                          <a:effectLst/>
                          <a:latin typeface="Cambria" panose="02040503050406030204" pitchFamily="18" charset="0"/>
                          <a:ea typeface="Times New Roman" panose="02020603050405020304" pitchFamily="18" charset="0"/>
                          <a:cs typeface="+mn-cs"/>
                        </a:rPr>
                        <a:t>9 Jan.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none" kern="1200" dirty="0" smtClean="0">
                        <a:solidFill>
                          <a:sysClr val="windowText" lastClr="000000"/>
                        </a:solidFill>
                        <a:effectLst/>
                        <a:latin typeface="Cambria" panose="02040503050406030204" pitchFamily="18" charset="0"/>
                        <a:ea typeface="Times New Roman" panose="02020603050405020304" pitchFamily="18"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kern="1200" dirty="0" smtClean="0">
                          <a:solidFill>
                            <a:sysClr val="windowText" lastClr="000000"/>
                          </a:solidFill>
                          <a:effectLst/>
                          <a:latin typeface="Cambria" panose="02040503050406030204" pitchFamily="18" charset="0"/>
                          <a:ea typeface="Times New Roman" panose="02020603050405020304" pitchFamily="18" charset="0"/>
                          <a:cs typeface="+mn-cs"/>
                        </a:rPr>
                        <a:t>Ahmedabad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u="none" kern="1200" dirty="0" smtClean="0">
                          <a:solidFill>
                            <a:sysClr val="windowText" lastClr="000000"/>
                          </a:solidFill>
                          <a:effectLst/>
                          <a:latin typeface="Cambria" panose="02040503050406030204" pitchFamily="18" charset="0"/>
                          <a:ea typeface="Times New Roman" panose="02020603050405020304" pitchFamily="18" charset="0"/>
                          <a:cs typeface="+mn-cs"/>
                        </a:rPr>
                        <a:t>Sunny</a:t>
                      </a:r>
                      <a:endParaRPr lang="en-US" sz="1800" b="0" i="1"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Max: 27degree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Min: 14 degree</a:t>
                      </a:r>
                      <a:endParaRPr lang="en-US" sz="1800" b="0" u="none" kern="1200" dirty="0" smtClean="0">
                        <a:solidFill>
                          <a:sysClr val="windowText" lastClr="000000"/>
                        </a:solidFill>
                        <a:effectLst/>
                        <a:latin typeface="Cambria" panose="02040503050406030204" pitchFamily="18" charset="0"/>
                        <a:ea typeface="Times New Roman" panose="02020603050405020304" pitchFamily="18" charset="0"/>
                        <a:cs typeface="+mn-cs"/>
                      </a:endParaRPr>
                    </a:p>
                  </a:txBody>
                  <a:tcPr marL="50860" marR="5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chemeClr val="tx1"/>
                          </a:solidFill>
                          <a:effectLst/>
                          <a:latin typeface="Cambria" panose="02040503050406030204" pitchFamily="18" charset="0"/>
                          <a:ea typeface="Times New Roman" panose="02020603050405020304" pitchFamily="18" charset="0"/>
                          <a:cs typeface="+mn-cs"/>
                        </a:rPr>
                        <a:t>10 Jan.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none" kern="1200" dirty="0" smtClean="0">
                        <a:solidFill>
                          <a:sysClr val="windowText" lastClr="000000"/>
                        </a:solidFill>
                        <a:effectLst/>
                        <a:latin typeface="Cambria" panose="02040503050406030204" pitchFamily="18" charset="0"/>
                        <a:ea typeface="Times New Roman" panose="02020603050405020304" pitchFamily="18"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kern="1200" dirty="0" smtClean="0">
                          <a:solidFill>
                            <a:sysClr val="windowText" lastClr="000000"/>
                          </a:solidFill>
                          <a:effectLst/>
                          <a:latin typeface="Cambria" panose="02040503050406030204" pitchFamily="18" charset="0"/>
                          <a:ea typeface="Times New Roman" panose="02020603050405020304" pitchFamily="18" charset="0"/>
                          <a:cs typeface="+mn-cs"/>
                        </a:rPr>
                        <a:t>Ahmedabad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u="none" kern="1200" dirty="0" smtClean="0">
                          <a:solidFill>
                            <a:sysClr val="windowText" lastClr="000000"/>
                          </a:solidFill>
                          <a:effectLst/>
                          <a:latin typeface="Cambria" panose="02040503050406030204" pitchFamily="18" charset="0"/>
                          <a:ea typeface="Times New Roman" panose="02020603050405020304" pitchFamily="18" charset="0"/>
                          <a:cs typeface="+mn-cs"/>
                        </a:rPr>
                        <a:t>Sunny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Max: 26 degree,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Min: 11 degree</a:t>
                      </a:r>
                      <a:endParaRPr lang="en-US" sz="1800" b="0" u="none" kern="1200" dirty="0" smtClean="0">
                        <a:solidFill>
                          <a:sysClr val="windowText" lastClr="000000"/>
                        </a:solidFill>
                        <a:effectLst/>
                        <a:latin typeface="Cambria" panose="02040503050406030204" pitchFamily="18" charset="0"/>
                        <a:ea typeface="Times New Roman" panose="02020603050405020304" pitchFamily="18" charset="0"/>
                        <a:cs typeface="+mn-cs"/>
                      </a:endParaRPr>
                    </a:p>
                  </a:txBody>
                  <a:tcPr marL="50860" marR="5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chemeClr val="tx1"/>
                          </a:solidFill>
                          <a:effectLst/>
                          <a:latin typeface="Cambria" panose="02040503050406030204" pitchFamily="18" charset="0"/>
                          <a:ea typeface="Times New Roman" panose="02020603050405020304" pitchFamily="18" charset="0"/>
                          <a:cs typeface="+mn-cs"/>
                        </a:rPr>
                        <a:t>11 Jan.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none" kern="1200" dirty="0" smtClean="0">
                        <a:solidFill>
                          <a:sysClr val="windowText" lastClr="000000"/>
                        </a:solidFill>
                        <a:effectLst/>
                        <a:latin typeface="Cambria" panose="02040503050406030204" pitchFamily="18" charset="0"/>
                        <a:ea typeface="Times New Roman" panose="02020603050405020304" pitchFamily="18"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kern="1200" dirty="0" smtClean="0">
                          <a:solidFill>
                            <a:sysClr val="windowText" lastClr="000000"/>
                          </a:solidFill>
                          <a:effectLst/>
                          <a:latin typeface="Cambria" panose="02040503050406030204" pitchFamily="18" charset="0"/>
                          <a:ea typeface="Times New Roman" panose="02020603050405020304" pitchFamily="18" charset="0"/>
                          <a:cs typeface="+mn-cs"/>
                        </a:rPr>
                        <a:t>Ahmedabad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u="none" kern="1200" dirty="0" smtClean="0">
                          <a:solidFill>
                            <a:sysClr val="windowText" lastClr="000000"/>
                          </a:solidFill>
                          <a:effectLst/>
                          <a:latin typeface="Cambria" panose="02040503050406030204" pitchFamily="18" charset="0"/>
                          <a:ea typeface="Times New Roman" panose="02020603050405020304" pitchFamily="18" charset="0"/>
                          <a:cs typeface="+mn-cs"/>
                        </a:rPr>
                        <a:t>Sunny</a:t>
                      </a:r>
                      <a:endParaRPr lang="en-US" sz="1800" b="0" i="1"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Max: 26 degree,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Min: 12 degree</a:t>
                      </a:r>
                      <a:endParaRPr lang="en-US" sz="1800" b="0" u="none" kern="1200" dirty="0" smtClean="0">
                        <a:solidFill>
                          <a:sysClr val="windowText" lastClr="000000"/>
                        </a:solidFill>
                        <a:effectLst/>
                        <a:latin typeface="Cambria" panose="02040503050406030204" pitchFamily="18" charset="0"/>
                        <a:ea typeface="Times New Roman" panose="02020603050405020304" pitchFamily="18" charset="0"/>
                        <a:cs typeface="+mn-cs"/>
                      </a:endParaRPr>
                    </a:p>
                  </a:txBody>
                  <a:tcPr marL="50860" marR="5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chemeClr val="tx1"/>
                          </a:solidFill>
                          <a:effectLst/>
                          <a:latin typeface="Cambria" panose="02040503050406030204" pitchFamily="18" charset="0"/>
                          <a:ea typeface="Times New Roman" panose="02020603050405020304" pitchFamily="18" charset="0"/>
                          <a:cs typeface="+mn-cs"/>
                        </a:rPr>
                        <a:t>12 Jan.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none" kern="1200" dirty="0" smtClean="0">
                        <a:solidFill>
                          <a:sysClr val="windowText" lastClr="000000"/>
                        </a:solidFill>
                        <a:effectLst/>
                        <a:latin typeface="Cambria" panose="02040503050406030204" pitchFamily="18" charset="0"/>
                        <a:ea typeface="Times New Roman" panose="02020603050405020304" pitchFamily="18"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kern="1200" dirty="0" smtClean="0">
                          <a:solidFill>
                            <a:sysClr val="windowText" lastClr="000000"/>
                          </a:solidFill>
                          <a:effectLst/>
                          <a:latin typeface="Cambria" panose="02040503050406030204" pitchFamily="18" charset="0"/>
                          <a:ea typeface="Times New Roman" panose="02020603050405020304" pitchFamily="18" charset="0"/>
                          <a:cs typeface="+mn-cs"/>
                        </a:rPr>
                        <a:t>Ahmedabad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u="none" kern="1200" dirty="0" smtClean="0">
                          <a:solidFill>
                            <a:sysClr val="windowText" lastClr="000000"/>
                          </a:solidFill>
                          <a:effectLst/>
                          <a:latin typeface="Cambria" panose="02040503050406030204" pitchFamily="18" charset="0"/>
                          <a:ea typeface="Times New Roman" panose="02020603050405020304" pitchFamily="18" charset="0"/>
                          <a:cs typeface="+mn-cs"/>
                        </a:rPr>
                        <a:t>Sunny</a:t>
                      </a:r>
                      <a:endParaRPr lang="en-US" sz="1800" b="0" i="1"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Max: 26 degree,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Min: 11 degree</a:t>
                      </a:r>
                      <a:endParaRPr lang="en-US" sz="1800" b="0" u="none" kern="1200" dirty="0" smtClean="0">
                        <a:solidFill>
                          <a:sysClr val="windowText" lastClr="000000"/>
                        </a:solidFill>
                        <a:effectLst/>
                        <a:latin typeface="Cambria" panose="02040503050406030204" pitchFamily="18" charset="0"/>
                        <a:ea typeface="Times New Roman" panose="02020603050405020304" pitchFamily="18" charset="0"/>
                        <a:cs typeface="+mn-cs"/>
                      </a:endParaRPr>
                    </a:p>
                  </a:txBody>
                  <a:tcPr marL="50860" marR="5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chemeClr val="tx1"/>
                          </a:solidFill>
                          <a:effectLst/>
                          <a:latin typeface="Cambria" panose="02040503050406030204" pitchFamily="18" charset="0"/>
                          <a:ea typeface="Times New Roman" panose="02020603050405020304" pitchFamily="18" charset="0"/>
                          <a:cs typeface="+mn-cs"/>
                        </a:rPr>
                        <a:t>13 Jan.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none" kern="1200" dirty="0" smtClean="0">
                        <a:solidFill>
                          <a:sysClr val="windowText" lastClr="000000"/>
                        </a:solidFill>
                        <a:effectLst/>
                        <a:latin typeface="Cambria" panose="02040503050406030204" pitchFamily="18" charset="0"/>
                        <a:ea typeface="Times New Roman" panose="02020603050405020304" pitchFamily="18"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kern="1200" dirty="0" smtClean="0">
                          <a:solidFill>
                            <a:sysClr val="windowText" lastClr="000000"/>
                          </a:solidFill>
                          <a:effectLst/>
                          <a:latin typeface="Cambria" panose="02040503050406030204" pitchFamily="18" charset="0"/>
                          <a:ea typeface="Times New Roman" panose="02020603050405020304" pitchFamily="18" charset="0"/>
                          <a:cs typeface="+mn-cs"/>
                        </a:rPr>
                        <a:t>Ahmedabad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u="none" kern="1200" dirty="0" smtClean="0">
                          <a:solidFill>
                            <a:sysClr val="windowText" lastClr="000000"/>
                          </a:solidFill>
                          <a:effectLst/>
                          <a:latin typeface="Cambria" panose="02040503050406030204" pitchFamily="18" charset="0"/>
                          <a:ea typeface="Times New Roman" panose="02020603050405020304" pitchFamily="18" charset="0"/>
                          <a:cs typeface="+mn-cs"/>
                        </a:rPr>
                        <a:t>Sunny</a:t>
                      </a:r>
                      <a:endParaRPr lang="en-US" sz="1800" b="0" i="1"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Max: 27 degree,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kern="1200" baseline="0" dirty="0" smtClean="0">
                          <a:solidFill>
                            <a:sysClr val="windowText" lastClr="000000"/>
                          </a:solidFill>
                          <a:effectLst/>
                          <a:latin typeface="Cambria" panose="02040503050406030204" pitchFamily="18" charset="0"/>
                          <a:ea typeface="Times New Roman" panose="02020603050405020304" pitchFamily="18" charset="0"/>
                          <a:cs typeface="+mn-cs"/>
                        </a:rPr>
                        <a:t>Min: 13 degree</a:t>
                      </a:r>
                      <a:endParaRPr lang="en-US" sz="1800" b="0" u="none" kern="1200" dirty="0" smtClean="0">
                        <a:solidFill>
                          <a:sysClr val="windowText" lastClr="000000"/>
                        </a:solidFill>
                        <a:effectLst/>
                        <a:latin typeface="Cambria" panose="02040503050406030204" pitchFamily="18" charset="0"/>
                        <a:ea typeface="Times New Roman" panose="02020603050405020304" pitchFamily="18" charset="0"/>
                        <a:cs typeface="+mn-cs"/>
                      </a:endParaRPr>
                    </a:p>
                  </a:txBody>
                  <a:tcPr marL="50860" marR="5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4037146947"/>
      </p:ext>
    </p:extLst>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Discount Offers by Partner Airlines – VG 2017</a:t>
            </a:r>
            <a:endParaRPr lang="en-US" sz="3200" b="1" dirty="0">
              <a:solidFill>
                <a:schemeClr val="accent2">
                  <a:lumMod val="75000"/>
                </a:schemeClr>
              </a:solidFill>
              <a:latin typeface="Cambria" panose="02040503050406030204" pitchFamily="18" charset="0"/>
            </a:endParaRPr>
          </a:p>
        </p:txBody>
      </p:sp>
      <p:sp>
        <p:nvSpPr>
          <p:cNvPr id="4" name="TextBox 3"/>
          <p:cNvSpPr txBox="1"/>
          <p:nvPr/>
        </p:nvSpPr>
        <p:spPr>
          <a:xfrm>
            <a:off x="300037" y="1304272"/>
            <a:ext cx="11458575" cy="4832092"/>
          </a:xfrm>
          <a:prstGeom prst="rect">
            <a:avLst/>
          </a:prstGeom>
          <a:noFill/>
        </p:spPr>
        <p:txBody>
          <a:bodyPr wrap="square" rtlCol="0">
            <a:spAutoFit/>
          </a:bodyPr>
          <a:lstStyle/>
          <a:p>
            <a:pPr algn="just"/>
            <a:r>
              <a:rPr lang="en-US" sz="2400" b="1" dirty="0" smtClean="0">
                <a:latin typeface="Cambria" panose="02040503050406030204" pitchFamily="18" charset="0"/>
              </a:rPr>
              <a:t>Emirates Airlines</a:t>
            </a:r>
          </a:p>
          <a:p>
            <a:pPr algn="just"/>
            <a:endParaRPr lang="en-US" sz="2400" b="1" dirty="0">
              <a:latin typeface="Cambria" panose="02040503050406030204" pitchFamily="18" charset="0"/>
            </a:endParaRPr>
          </a:p>
          <a:p>
            <a:pPr marL="457200" indent="-457200">
              <a:buAutoNum type="arabicPeriod"/>
            </a:pPr>
            <a:r>
              <a:rPr lang="en-US" sz="2000" dirty="0" smtClean="0">
                <a:latin typeface="Cambria" panose="02040503050406030204" pitchFamily="18" charset="0"/>
              </a:rPr>
              <a:t>Click </a:t>
            </a:r>
            <a:r>
              <a:rPr lang="en-US" sz="2000" dirty="0">
                <a:latin typeface="Cambria" panose="02040503050406030204" pitchFamily="18" charset="0"/>
              </a:rPr>
              <a:t>on the following link: </a:t>
            </a:r>
            <a:endParaRPr lang="en-US" sz="2000" dirty="0" smtClean="0">
              <a:latin typeface="Cambria" panose="02040503050406030204" pitchFamily="18" charset="0"/>
            </a:endParaRPr>
          </a:p>
          <a:p>
            <a:r>
              <a:rPr lang="en-US" sz="2000" u="sng" dirty="0">
                <a:latin typeface="Cambria" panose="02040503050406030204" pitchFamily="18" charset="0"/>
                <a:hlinkClick r:id="rId2"/>
              </a:rPr>
              <a:t> </a:t>
            </a:r>
            <a:r>
              <a:rPr lang="en-US" sz="2000" u="sng" dirty="0" smtClean="0">
                <a:latin typeface="Cambria" panose="02040503050406030204" pitchFamily="18" charset="0"/>
                <a:hlinkClick r:id="rId2"/>
              </a:rPr>
              <a:t>http</a:t>
            </a:r>
            <a:r>
              <a:rPr lang="en-US" sz="2000" u="sng" dirty="0">
                <a:latin typeface="Cambria" panose="02040503050406030204" pitchFamily="18" charset="0"/>
                <a:hlinkClick r:id="rId2"/>
              </a:rPr>
              <a:t>://www.emirates.com/SessionHandler.aspx?pageurl=/IBE.aspx&amp;pub=/in/English&amp;section=IBE&amp;j=f</a:t>
            </a:r>
            <a:r>
              <a:rPr lang="en-US" sz="2000" dirty="0">
                <a:latin typeface="Cambria" panose="02040503050406030204" pitchFamily="18" charset="0"/>
              </a:rPr>
              <a:t> </a:t>
            </a:r>
            <a:endParaRPr lang="en-US" sz="2000" dirty="0" smtClean="0">
              <a:latin typeface="Cambria" panose="02040503050406030204" pitchFamily="18" charset="0"/>
            </a:endParaRPr>
          </a:p>
          <a:p>
            <a:r>
              <a:rPr lang="en-US" sz="2000" dirty="0" smtClean="0">
                <a:latin typeface="Cambria" panose="02040503050406030204" pitchFamily="18" charset="0"/>
              </a:rPr>
              <a:t>2.     Enter </a:t>
            </a:r>
            <a:r>
              <a:rPr lang="en-US" sz="2000" dirty="0">
                <a:latin typeface="Cambria" panose="02040503050406030204" pitchFamily="18" charset="0"/>
              </a:rPr>
              <a:t>INVGGS6 in the promo-code </a:t>
            </a:r>
            <a:r>
              <a:rPr lang="en-US" sz="2000" dirty="0" smtClean="0">
                <a:latin typeface="Cambria" panose="02040503050406030204" pitchFamily="18" charset="0"/>
              </a:rPr>
              <a:t>section</a:t>
            </a:r>
          </a:p>
          <a:p>
            <a:endParaRPr lang="en-US" sz="2000" dirty="0">
              <a:latin typeface="Cambria" panose="02040503050406030204" pitchFamily="18" charset="0"/>
            </a:endParaRPr>
          </a:p>
          <a:p>
            <a:r>
              <a:rPr lang="en-US" sz="2000" b="1" dirty="0" smtClean="0">
                <a:latin typeface="Cambria" panose="02040503050406030204" pitchFamily="18" charset="0"/>
              </a:rPr>
              <a:t>Jet Airways</a:t>
            </a:r>
          </a:p>
          <a:p>
            <a:endParaRPr lang="en-US" sz="2000" dirty="0">
              <a:latin typeface="Cambria" panose="02040503050406030204" pitchFamily="18" charset="0"/>
            </a:endParaRPr>
          </a:p>
          <a:p>
            <a:pPr marL="457200" lvl="0" indent="-457200">
              <a:buAutoNum type="arabicPeriod"/>
            </a:pPr>
            <a:r>
              <a:rPr lang="en-US" sz="2000" dirty="0" smtClean="0">
                <a:latin typeface="Cambria" panose="02040503050406030204" pitchFamily="18" charset="0"/>
              </a:rPr>
              <a:t>Please </a:t>
            </a:r>
            <a:r>
              <a:rPr lang="en-US" sz="2000" dirty="0">
                <a:latin typeface="Cambria" panose="02040503050406030204" pitchFamily="18" charset="0"/>
              </a:rPr>
              <a:t>visit the following website: </a:t>
            </a:r>
            <a:r>
              <a:rPr lang="en-US" sz="2000" u="sng" dirty="0">
                <a:latin typeface="Cambria" panose="02040503050406030204" pitchFamily="18" charset="0"/>
                <a:hlinkClick r:id="rId3"/>
              </a:rPr>
              <a:t>http://www.jetairways.com/EN/IN/Home.aspx</a:t>
            </a:r>
            <a:r>
              <a:rPr lang="en-US" sz="2000" dirty="0">
                <a:latin typeface="Cambria" panose="02040503050406030204" pitchFamily="18" charset="0"/>
              </a:rPr>
              <a:t> </a:t>
            </a:r>
            <a:endParaRPr lang="en-US" sz="2000" dirty="0" smtClean="0">
              <a:latin typeface="Cambria" panose="02040503050406030204" pitchFamily="18" charset="0"/>
            </a:endParaRPr>
          </a:p>
          <a:p>
            <a:pPr marL="457200" lvl="0" indent="-457200">
              <a:buAutoNum type="arabicPeriod"/>
            </a:pPr>
            <a:r>
              <a:rPr lang="en-US" sz="2000" dirty="0" smtClean="0">
                <a:latin typeface="Cambria" panose="02040503050406030204" pitchFamily="18" charset="0"/>
              </a:rPr>
              <a:t>Details:</a:t>
            </a:r>
            <a:endParaRPr lang="en-US" sz="2000" dirty="0">
              <a:latin typeface="Cambria" panose="02040503050406030204" pitchFamily="18" charset="0"/>
            </a:endParaRPr>
          </a:p>
          <a:p>
            <a:endParaRPr lang="en-US" sz="2000" dirty="0" smtClean="0">
              <a:latin typeface="Cambria" panose="02040503050406030204" pitchFamily="18" charset="0"/>
            </a:endParaRPr>
          </a:p>
          <a:p>
            <a:endParaRPr lang="en-US" sz="2000" dirty="0">
              <a:latin typeface="Cambria" panose="02040503050406030204" pitchFamily="18" charset="0"/>
            </a:endParaRPr>
          </a:p>
          <a:p>
            <a:endParaRPr lang="en-US" sz="2000" dirty="0">
              <a:latin typeface="Cambria" panose="02040503050406030204" pitchFamily="18" charset="0"/>
            </a:endParaRPr>
          </a:p>
          <a:p>
            <a:pPr algn="just"/>
            <a:endParaRPr lang="en-US" sz="2000" b="1" dirty="0" smtClean="0">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91612999"/>
              </p:ext>
            </p:extLst>
          </p:nvPr>
        </p:nvGraphicFramePr>
        <p:xfrm>
          <a:off x="300037" y="4875521"/>
          <a:ext cx="11458575" cy="1500251"/>
        </p:xfrm>
        <a:graphic>
          <a:graphicData uri="http://schemas.openxmlformats.org/drawingml/2006/table">
            <a:tbl>
              <a:tblPr firstRow="1" firstCol="1" bandRow="1" bandCol="1">
                <a:tableStyleId>{5A111915-BE36-4E01-A7E5-04B1672EAD32}</a:tableStyleId>
              </a:tblPr>
              <a:tblGrid>
                <a:gridCol w="1876914"/>
                <a:gridCol w="1713803"/>
                <a:gridCol w="2183880"/>
                <a:gridCol w="812159"/>
                <a:gridCol w="835945"/>
                <a:gridCol w="880121"/>
                <a:gridCol w="892582"/>
                <a:gridCol w="1056826"/>
                <a:gridCol w="1206345"/>
              </a:tblGrid>
              <a:tr h="445135">
                <a:tc>
                  <a:txBody>
                    <a:bodyPr/>
                    <a:lstStyle/>
                    <a:p>
                      <a:pPr marL="0" marR="0">
                        <a:lnSpc>
                          <a:spcPct val="107000"/>
                        </a:lnSpc>
                        <a:spcBef>
                          <a:spcPts val="0"/>
                        </a:spcBef>
                        <a:spcAft>
                          <a:spcPts val="1200"/>
                        </a:spcAft>
                      </a:pPr>
                      <a:r>
                        <a:rPr lang="en-US" sz="1400" dirty="0">
                          <a:effectLst/>
                          <a:latin typeface="Cambria" panose="02040503050406030204" pitchFamily="18" charset="0"/>
                        </a:rPr>
                        <a:t>Promo code</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400">
                          <a:effectLst/>
                          <a:latin typeface="Cambria" panose="02040503050406030204" pitchFamily="18" charset="0"/>
                        </a:rPr>
                        <a:t>Details </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400">
                          <a:effectLst/>
                          <a:latin typeface="Cambria" panose="02040503050406030204" pitchFamily="18" charset="0"/>
                        </a:rPr>
                        <a:t>Cabin</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400">
                          <a:effectLst/>
                          <a:latin typeface="Cambria" panose="02040503050406030204" pitchFamily="18" charset="0"/>
                        </a:rPr>
                        <a:t>Sales start </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400">
                          <a:effectLst/>
                          <a:latin typeface="Cambria" panose="02040503050406030204" pitchFamily="18" charset="0"/>
                        </a:rPr>
                        <a:t>Sales End </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400">
                          <a:effectLst/>
                          <a:latin typeface="Cambria" panose="02040503050406030204" pitchFamily="18" charset="0"/>
                        </a:rPr>
                        <a:t>Travel Start</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400">
                          <a:effectLst/>
                          <a:latin typeface="Cambria" panose="02040503050406030204" pitchFamily="18" charset="0"/>
                        </a:rPr>
                        <a:t>Travel End</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400">
                          <a:effectLst/>
                          <a:latin typeface="Cambria" panose="02040503050406030204" pitchFamily="18" charset="0"/>
                        </a:rPr>
                        <a:t>Journey</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400">
                          <a:effectLst/>
                          <a:latin typeface="Cambria" panose="02040503050406030204" pitchFamily="18" charset="0"/>
                        </a:rPr>
                        <a:t>Discount </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r>
              <a:tr h="715645">
                <a:tc>
                  <a:txBody>
                    <a:bodyPr/>
                    <a:lstStyle/>
                    <a:p>
                      <a:pPr marL="0" marR="0">
                        <a:lnSpc>
                          <a:spcPct val="107000"/>
                        </a:lnSpc>
                        <a:spcBef>
                          <a:spcPts val="0"/>
                        </a:spcBef>
                        <a:spcAft>
                          <a:spcPts val="1200"/>
                        </a:spcAft>
                      </a:pPr>
                      <a:r>
                        <a:rPr lang="en-US" sz="1600">
                          <a:effectLst/>
                          <a:latin typeface="Cambria" panose="02040503050406030204" pitchFamily="18" charset="0"/>
                        </a:rPr>
                        <a:t>VIBRANT2017 </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600">
                          <a:effectLst/>
                          <a:latin typeface="Cambria" panose="02040503050406030204" pitchFamily="18" charset="0"/>
                        </a:rPr>
                        <a:t>10% discount on Base Fare for travel Ex India to 9W Network</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600" dirty="0">
                          <a:effectLst/>
                          <a:latin typeface="Cambria" panose="02040503050406030204" pitchFamily="18" charset="0"/>
                        </a:rPr>
                        <a:t>Economy/Premiere</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600">
                          <a:effectLst/>
                          <a:latin typeface="Cambria" panose="02040503050406030204" pitchFamily="18" charset="0"/>
                        </a:rPr>
                        <a:t>17-Dec-16</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600">
                          <a:effectLst/>
                          <a:latin typeface="Cambria" panose="02040503050406030204" pitchFamily="18" charset="0"/>
                        </a:rPr>
                        <a:t>18-Jan-17</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600">
                          <a:effectLst/>
                          <a:latin typeface="Cambria" panose="02040503050406030204" pitchFamily="18" charset="0"/>
                        </a:rPr>
                        <a:t>03-Jan-17</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600">
                          <a:effectLst/>
                          <a:latin typeface="Cambria" panose="02040503050406030204" pitchFamily="18" charset="0"/>
                        </a:rPr>
                        <a:t>18-Jan-17</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600">
                          <a:effectLst/>
                          <a:latin typeface="Cambria" panose="02040503050406030204" pitchFamily="18" charset="0"/>
                        </a:rPr>
                        <a:t>OW / RT</a:t>
                      </a:r>
                      <a:endParaRPr lang="en-US" sz="24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1200"/>
                        </a:spcAft>
                      </a:pPr>
                      <a:r>
                        <a:rPr lang="en-US" sz="1600" dirty="0">
                          <a:effectLst/>
                          <a:latin typeface="Cambria" panose="02040503050406030204" pitchFamily="18" charset="0"/>
                        </a:rPr>
                        <a:t>10% discount on Base Fare</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136507569"/>
      </p:ext>
    </p:extLst>
  </p:cSld>
  <p:clrMapOvr>
    <a:masterClrMapping/>
  </p:clrMapOvr>
  <p:transition spd="med">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Discount Offers by Partner Airlines – VG 2017</a:t>
            </a:r>
            <a:endParaRPr lang="en-US" sz="3200" b="1" dirty="0">
              <a:solidFill>
                <a:schemeClr val="accent2">
                  <a:lumMod val="75000"/>
                </a:schemeClr>
              </a:solidFill>
              <a:latin typeface="Cambria" panose="02040503050406030204" pitchFamily="18" charset="0"/>
            </a:endParaRPr>
          </a:p>
        </p:txBody>
      </p:sp>
      <p:sp>
        <p:nvSpPr>
          <p:cNvPr id="4" name="TextBox 3"/>
          <p:cNvSpPr txBox="1"/>
          <p:nvPr/>
        </p:nvSpPr>
        <p:spPr>
          <a:xfrm>
            <a:off x="300037" y="1304272"/>
            <a:ext cx="11458575" cy="5139869"/>
          </a:xfrm>
          <a:prstGeom prst="rect">
            <a:avLst/>
          </a:prstGeom>
          <a:noFill/>
        </p:spPr>
        <p:txBody>
          <a:bodyPr wrap="square" rtlCol="0">
            <a:spAutoFit/>
          </a:bodyPr>
          <a:lstStyle/>
          <a:p>
            <a:pPr algn="just"/>
            <a:r>
              <a:rPr lang="en-US" sz="2400" b="1" dirty="0" smtClean="0">
                <a:latin typeface="Cambria" panose="02040503050406030204" pitchFamily="18" charset="0"/>
              </a:rPr>
              <a:t>Air India</a:t>
            </a:r>
          </a:p>
          <a:p>
            <a:pPr algn="just"/>
            <a:endParaRPr lang="en-US" sz="2400" b="1" dirty="0">
              <a:latin typeface="Cambria" panose="02040503050406030204" pitchFamily="18" charset="0"/>
            </a:endParaRPr>
          </a:p>
          <a:p>
            <a:pPr marL="457200" indent="-457200">
              <a:buAutoNum type="arabicPeriod"/>
            </a:pPr>
            <a:r>
              <a:rPr lang="en-US" sz="2000" dirty="0" smtClean="0">
                <a:latin typeface="Cambria" panose="02040503050406030204" pitchFamily="18" charset="0"/>
              </a:rPr>
              <a:t>5 </a:t>
            </a:r>
            <a:r>
              <a:rPr lang="en-US" sz="2000" dirty="0">
                <a:latin typeface="Cambria" panose="02040503050406030204" pitchFamily="18" charset="0"/>
              </a:rPr>
              <a:t>Percent discount on all Domestic flight from any destination to AMD for travel between 13 </a:t>
            </a:r>
            <a:r>
              <a:rPr lang="en-US" sz="2000" dirty="0" smtClean="0">
                <a:latin typeface="Cambria" panose="02040503050406030204" pitchFamily="18" charset="0"/>
              </a:rPr>
              <a:t>Jan </a:t>
            </a:r>
            <a:r>
              <a:rPr lang="en-US" sz="2000" dirty="0">
                <a:latin typeface="Cambria" panose="02040503050406030204" pitchFamily="18" charset="0"/>
              </a:rPr>
              <a:t>to 18 Jan 17.</a:t>
            </a:r>
          </a:p>
          <a:p>
            <a:pPr marL="457200" indent="-457200">
              <a:buAutoNum type="arabicPeriod"/>
            </a:pPr>
            <a:r>
              <a:rPr lang="en-US" sz="2000" dirty="0" smtClean="0">
                <a:latin typeface="Cambria" panose="02040503050406030204" pitchFamily="18" charset="0"/>
              </a:rPr>
              <a:t>07 </a:t>
            </a:r>
            <a:r>
              <a:rPr lang="en-US" sz="2000" dirty="0">
                <a:latin typeface="Cambria" panose="02040503050406030204" pitchFamily="18" charset="0"/>
              </a:rPr>
              <a:t>percent discount on Economy class tickets on all International flights to final destination AMD for travel between 13 Jan to 18 Jan 2017  </a:t>
            </a:r>
          </a:p>
          <a:p>
            <a:pPr marL="457200" indent="-457200">
              <a:buAutoNum type="arabicPeriod"/>
            </a:pPr>
            <a:r>
              <a:rPr lang="en-US" sz="2000" dirty="0" smtClean="0">
                <a:latin typeface="Cambria" panose="02040503050406030204" pitchFamily="18" charset="0"/>
              </a:rPr>
              <a:t>10 </a:t>
            </a:r>
            <a:r>
              <a:rPr lang="en-US" sz="2000" dirty="0">
                <a:latin typeface="Cambria" panose="02040503050406030204" pitchFamily="18" charset="0"/>
              </a:rPr>
              <a:t>Percent discount on Executive class ticket International travel to AMD travel valid 13 Jan to 18 Jan 2017.</a:t>
            </a:r>
          </a:p>
          <a:p>
            <a:pPr marL="457200" indent="-457200">
              <a:buAutoNum type="arabicPeriod"/>
            </a:pPr>
            <a:r>
              <a:rPr lang="en-US" sz="2000" dirty="0" smtClean="0">
                <a:latin typeface="Cambria" panose="02040503050406030204" pitchFamily="18" charset="0"/>
              </a:rPr>
              <a:t>The </a:t>
            </a:r>
            <a:r>
              <a:rPr lang="en-US" sz="2000" dirty="0">
                <a:latin typeface="Cambria" panose="02040503050406030204" pitchFamily="18" charset="0"/>
              </a:rPr>
              <a:t>promotion code is made live for bookings effective 1100 </a:t>
            </a:r>
            <a:r>
              <a:rPr lang="en-US" sz="2000" dirty="0" err="1">
                <a:latin typeface="Cambria" panose="02040503050406030204" pitchFamily="18" charset="0"/>
              </a:rPr>
              <a:t>hrs</a:t>
            </a:r>
            <a:r>
              <a:rPr lang="en-US" sz="2000" dirty="0">
                <a:latin typeface="Cambria" panose="02040503050406030204" pitchFamily="18" charset="0"/>
              </a:rPr>
              <a:t> on 12 DEC </a:t>
            </a:r>
            <a:r>
              <a:rPr lang="en-US" sz="2000" dirty="0" smtClean="0">
                <a:latin typeface="Cambria" panose="02040503050406030204" pitchFamily="18" charset="0"/>
              </a:rPr>
              <a:t>2016</a:t>
            </a:r>
            <a:endParaRPr lang="en-US" sz="2000" dirty="0">
              <a:latin typeface="Cambria" panose="02040503050406030204" pitchFamily="18" charset="0"/>
            </a:endParaRPr>
          </a:p>
          <a:p>
            <a:pPr marL="457200" indent="-457200">
              <a:buAutoNum type="arabicPeriod"/>
            </a:pPr>
            <a:r>
              <a:rPr lang="en-US" sz="2000" dirty="0" smtClean="0">
                <a:latin typeface="Cambria" panose="02040503050406030204" pitchFamily="18" charset="0"/>
              </a:rPr>
              <a:t>Whist </a:t>
            </a:r>
            <a:r>
              <a:rPr lang="en-US" sz="2000" dirty="0">
                <a:latin typeface="Cambria" panose="02040503050406030204" pitchFamily="18" charset="0"/>
              </a:rPr>
              <a:t>making the booking the code VGGS17 has to be inserted in the Promo code box </a:t>
            </a:r>
            <a:r>
              <a:rPr lang="en-US" sz="2000" dirty="0" smtClean="0">
                <a:latin typeface="Cambria" panose="02040503050406030204" pitchFamily="18" charset="0"/>
              </a:rPr>
              <a:t> on </a:t>
            </a:r>
            <a:r>
              <a:rPr lang="en-US" sz="2000" dirty="0">
                <a:latin typeface="Cambria" panose="02040503050406030204" pitchFamily="18" charset="0"/>
              </a:rPr>
              <a:t>the booking pages</a:t>
            </a:r>
            <a:r>
              <a:rPr lang="en-US" sz="2000" dirty="0" smtClean="0">
                <a:latin typeface="Cambria" panose="02040503050406030204" pitchFamily="18" charset="0"/>
              </a:rPr>
              <a:t>.</a:t>
            </a:r>
          </a:p>
          <a:p>
            <a:pPr marL="457200" indent="-457200">
              <a:buAutoNum type="arabicPeriod"/>
            </a:pPr>
            <a:r>
              <a:rPr lang="en-US" sz="2000" dirty="0">
                <a:latin typeface="Cambria" panose="02040503050406030204" pitchFamily="18" charset="0"/>
              </a:rPr>
              <a:t>Visit following URL for booking tickets:  </a:t>
            </a:r>
            <a:r>
              <a:rPr lang="en-US" sz="2000" dirty="0" smtClean="0">
                <a:latin typeface="Cambria" panose="02040503050406030204" pitchFamily="18" charset="0"/>
                <a:hlinkClick r:id="rId2"/>
              </a:rPr>
              <a:t>WWW.AIRINDIA.IN</a:t>
            </a:r>
            <a:endParaRPr lang="en-US" sz="2000" dirty="0" smtClean="0">
              <a:latin typeface="Cambria" panose="02040503050406030204" pitchFamily="18" charset="0"/>
            </a:endParaRPr>
          </a:p>
          <a:p>
            <a:pPr marL="457200" indent="-457200">
              <a:buAutoNum type="arabicPeriod"/>
            </a:pPr>
            <a:r>
              <a:rPr lang="en-US" sz="2000" dirty="0">
                <a:latin typeface="Cambria" panose="02040503050406030204" pitchFamily="18" charset="0"/>
              </a:rPr>
              <a:t>Air India code for availing discount is VGGS17</a:t>
            </a:r>
          </a:p>
          <a:p>
            <a:pPr marL="457200" indent="-457200">
              <a:buAutoNum type="arabicPeriod"/>
            </a:pPr>
            <a:endParaRPr lang="en-US" sz="2000" dirty="0">
              <a:latin typeface="Cambria" panose="02040503050406030204" pitchFamily="18" charset="0"/>
            </a:endParaRPr>
          </a:p>
          <a:p>
            <a:pPr marL="457200" indent="-457200">
              <a:buAutoNum type="arabicPeriod"/>
            </a:pPr>
            <a:endParaRPr lang="en-US" sz="2000" dirty="0">
              <a:latin typeface="Cambria" panose="02040503050406030204" pitchFamily="18" charset="0"/>
            </a:endParaRPr>
          </a:p>
          <a:p>
            <a:pPr marL="457200" indent="-457200">
              <a:buAutoNum type="arabicPeriod"/>
            </a:pPr>
            <a:endParaRPr lang="en-US" sz="2000" dirty="0">
              <a:latin typeface="Cambria" panose="02040503050406030204" pitchFamily="18" charset="0"/>
            </a:endParaRPr>
          </a:p>
        </p:txBody>
      </p:sp>
    </p:spTree>
    <p:extLst>
      <p:ext uri="{BB962C8B-B14F-4D97-AF65-F5344CB8AC3E}">
        <p14:creationId xmlns:p14="http://schemas.microsoft.com/office/powerpoint/2010/main" val="1872494330"/>
      </p:ext>
    </p:extLst>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57965" y="212521"/>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Immediate requirements from Missions</a:t>
            </a:r>
            <a:endParaRPr lang="en-US" b="1" dirty="0" smtClean="0">
              <a:solidFill>
                <a:schemeClr val="accent2">
                  <a:lumMod val="75000"/>
                </a:schemeClr>
              </a:solidFill>
              <a:latin typeface="Cambria" panose="02040503050406030204" pitchFamily="18" charset="0"/>
            </a:endParaRPr>
          </a:p>
        </p:txBody>
      </p:sp>
      <p:sp>
        <p:nvSpPr>
          <p:cNvPr id="2" name="TextBox 1"/>
          <p:cNvSpPr txBox="1"/>
          <p:nvPr/>
        </p:nvSpPr>
        <p:spPr>
          <a:xfrm>
            <a:off x="1080006" y="748041"/>
            <a:ext cx="11416794" cy="5909310"/>
          </a:xfrm>
          <a:prstGeom prst="rect">
            <a:avLst/>
          </a:prstGeom>
          <a:noFill/>
        </p:spPr>
        <p:txBody>
          <a:bodyPr wrap="square" rtlCol="0">
            <a:spAutoFit/>
          </a:bodyPr>
          <a:lstStyle/>
          <a:p>
            <a:pPr marL="457200" indent="-457200">
              <a:buFont typeface="+mj-lt"/>
              <a:buAutoNum type="arabicPeriod"/>
            </a:pPr>
            <a:r>
              <a:rPr lang="en-US" dirty="0" smtClean="0">
                <a:latin typeface="Cambria" panose="02040503050406030204" pitchFamily="18" charset="0"/>
              </a:rPr>
              <a:t>Online registration of all delegation members </a:t>
            </a:r>
          </a:p>
          <a:p>
            <a:pPr marL="457200" indent="-457200">
              <a:buFont typeface="+mj-lt"/>
              <a:buAutoNum type="arabicPeriod"/>
            </a:pPr>
            <a:endParaRPr lang="en-US" dirty="0" smtClean="0">
              <a:latin typeface="Cambria" panose="02040503050406030204" pitchFamily="18" charset="0"/>
            </a:endParaRPr>
          </a:p>
          <a:p>
            <a:pPr marL="457200" indent="-457200">
              <a:buFont typeface="+mj-lt"/>
              <a:buAutoNum type="arabicPeriod"/>
            </a:pPr>
            <a:r>
              <a:rPr lang="en-US" dirty="0">
                <a:latin typeface="Cambria" panose="02040503050406030204" pitchFamily="18" charset="0"/>
              </a:rPr>
              <a:t>C</a:t>
            </a:r>
            <a:r>
              <a:rPr lang="en-US" dirty="0" smtClean="0">
                <a:latin typeface="Cambria" panose="02040503050406030204" pitchFamily="18" charset="0"/>
              </a:rPr>
              <a:t>ollection of badges from designated areas in Ahmedabad and Gandhinagar</a:t>
            </a:r>
          </a:p>
          <a:p>
            <a:pPr marL="457200" indent="-457200">
              <a:buFont typeface="+mj-lt"/>
              <a:buAutoNum type="arabicPeriod"/>
            </a:pPr>
            <a:endParaRPr lang="en-US" dirty="0">
              <a:latin typeface="Cambria" panose="02040503050406030204" pitchFamily="18" charset="0"/>
            </a:endParaRPr>
          </a:p>
          <a:p>
            <a:pPr marL="457200" indent="-457200">
              <a:buFont typeface="+mj-lt"/>
              <a:buAutoNum type="arabicPeriod"/>
            </a:pPr>
            <a:r>
              <a:rPr lang="en-US" dirty="0" smtClean="0">
                <a:latin typeface="Cambria" panose="02040503050406030204" pitchFamily="18" charset="0"/>
              </a:rPr>
              <a:t>Downloading of VG Application “Vibrant Gujarat 2017” for </a:t>
            </a:r>
            <a:r>
              <a:rPr lang="en-US" dirty="0" err="1" smtClean="0">
                <a:latin typeface="Cambria" panose="02040503050406030204" pitchFamily="18" charset="0"/>
              </a:rPr>
              <a:t>wi-fi</a:t>
            </a:r>
            <a:r>
              <a:rPr lang="en-US" dirty="0" smtClean="0">
                <a:latin typeface="Cambria" panose="02040503050406030204" pitchFamily="18" charset="0"/>
              </a:rPr>
              <a:t> access </a:t>
            </a:r>
          </a:p>
          <a:p>
            <a:pPr marL="457200" indent="-457200">
              <a:buFont typeface="+mj-lt"/>
              <a:buAutoNum type="arabicPeriod"/>
            </a:pPr>
            <a:endParaRPr lang="en-US" dirty="0">
              <a:latin typeface="Cambria" panose="02040503050406030204" pitchFamily="18" charset="0"/>
            </a:endParaRPr>
          </a:p>
          <a:p>
            <a:pPr marL="457200" indent="-457200">
              <a:buFont typeface="+mj-lt"/>
              <a:buAutoNum type="arabicPeriod"/>
            </a:pPr>
            <a:r>
              <a:rPr lang="en-US" dirty="0" smtClean="0">
                <a:latin typeface="Cambria" panose="02040503050406030204" pitchFamily="18" charset="0"/>
              </a:rPr>
              <a:t>Size and detail of official delegation</a:t>
            </a:r>
          </a:p>
          <a:p>
            <a:pPr marL="457200" indent="-457200">
              <a:buFont typeface="+mj-lt"/>
              <a:buAutoNum type="arabicPeriod"/>
            </a:pPr>
            <a:endParaRPr lang="en-US" dirty="0" smtClean="0">
              <a:latin typeface="Cambria" panose="02040503050406030204" pitchFamily="18" charset="0"/>
            </a:endParaRPr>
          </a:p>
          <a:p>
            <a:pPr marL="457200" indent="-457200">
              <a:buFont typeface="+mj-lt"/>
              <a:buAutoNum type="arabicPeriod"/>
            </a:pPr>
            <a:r>
              <a:rPr lang="en-US" dirty="0">
                <a:latin typeface="Cambria" panose="02040503050406030204" pitchFamily="18" charset="0"/>
              </a:rPr>
              <a:t>Size and detail of </a:t>
            </a:r>
            <a:r>
              <a:rPr lang="en-US" dirty="0" smtClean="0">
                <a:latin typeface="Cambria" panose="02040503050406030204" pitchFamily="18" charset="0"/>
              </a:rPr>
              <a:t>business delegation</a:t>
            </a:r>
            <a:endParaRPr lang="en-US" dirty="0">
              <a:latin typeface="Cambria" panose="02040503050406030204" pitchFamily="18" charset="0"/>
            </a:endParaRPr>
          </a:p>
          <a:p>
            <a:pPr marL="457200" indent="-457200">
              <a:buFont typeface="+mj-lt"/>
              <a:buAutoNum type="arabicPeriod"/>
            </a:pPr>
            <a:endParaRPr lang="en-US" dirty="0">
              <a:latin typeface="Cambria" panose="02040503050406030204" pitchFamily="18" charset="0"/>
            </a:endParaRPr>
          </a:p>
          <a:p>
            <a:pPr marL="457200" indent="-457200">
              <a:buFont typeface="+mj-lt"/>
              <a:buAutoNum type="arabicPeriod"/>
            </a:pPr>
            <a:r>
              <a:rPr lang="en-US" dirty="0" smtClean="0">
                <a:latin typeface="Cambria" panose="02040503050406030204" pitchFamily="18" charset="0"/>
              </a:rPr>
              <a:t>Travel itinerary</a:t>
            </a:r>
          </a:p>
          <a:p>
            <a:pPr marL="457200" indent="-457200">
              <a:buFont typeface="+mj-lt"/>
              <a:buAutoNum type="arabicPeriod"/>
            </a:pPr>
            <a:endParaRPr lang="en-US" dirty="0">
              <a:latin typeface="Cambria" panose="02040503050406030204" pitchFamily="18" charset="0"/>
            </a:endParaRPr>
          </a:p>
          <a:p>
            <a:pPr marL="457200" indent="-457200">
              <a:buFont typeface="+mj-lt"/>
              <a:buAutoNum type="arabicPeriod"/>
            </a:pPr>
            <a:r>
              <a:rPr lang="en-US" dirty="0" smtClean="0">
                <a:latin typeface="Cambria" panose="02040503050406030204" pitchFamily="18" charset="0"/>
              </a:rPr>
              <a:t>Expected meetings – B2B/B2G</a:t>
            </a:r>
          </a:p>
          <a:p>
            <a:pPr marL="457200" indent="-457200">
              <a:buFont typeface="+mj-lt"/>
              <a:buAutoNum type="arabicPeriod"/>
            </a:pPr>
            <a:endParaRPr lang="en-US" dirty="0">
              <a:latin typeface="Cambria" panose="02040503050406030204" pitchFamily="18" charset="0"/>
            </a:endParaRPr>
          </a:p>
          <a:p>
            <a:pPr marL="457200" indent="-457200">
              <a:buFont typeface="+mj-lt"/>
              <a:buAutoNum type="arabicPeriod"/>
            </a:pPr>
            <a:r>
              <a:rPr lang="en-US" dirty="0" smtClean="0">
                <a:latin typeface="Cambria" panose="02040503050406030204" pitchFamily="18" charset="0"/>
              </a:rPr>
              <a:t>Country Seminar preparation (online registration, invitation cards, </a:t>
            </a:r>
            <a:r>
              <a:rPr lang="en-US" dirty="0" err="1" smtClean="0">
                <a:latin typeface="Cambria" panose="02040503050406030204" pitchFamily="18" charset="0"/>
              </a:rPr>
              <a:t>etc</a:t>
            </a:r>
            <a:r>
              <a:rPr lang="en-US" dirty="0" smtClean="0">
                <a:latin typeface="Cambria" panose="02040503050406030204" pitchFamily="18" charset="0"/>
              </a:rPr>
              <a:t>). </a:t>
            </a:r>
          </a:p>
          <a:p>
            <a:pPr marL="457200" indent="-457200">
              <a:buFont typeface="+mj-lt"/>
              <a:buAutoNum type="arabicPeriod"/>
            </a:pPr>
            <a:endParaRPr lang="en-US" dirty="0" smtClean="0">
              <a:latin typeface="Cambria" panose="02040503050406030204" pitchFamily="18" charset="0"/>
            </a:endParaRPr>
          </a:p>
          <a:p>
            <a:pPr marL="457200" indent="-457200">
              <a:buFont typeface="+mj-lt"/>
              <a:buAutoNum type="arabicPeriod"/>
            </a:pPr>
            <a:r>
              <a:rPr lang="en-US" dirty="0" err="1" smtClean="0">
                <a:latin typeface="Cambria" panose="02040503050406030204" pitchFamily="18" charset="0"/>
              </a:rPr>
              <a:t>GoG</a:t>
            </a:r>
            <a:r>
              <a:rPr lang="en-US" dirty="0" smtClean="0">
                <a:latin typeface="Cambria" panose="02040503050406030204" pitchFamily="18" charset="0"/>
              </a:rPr>
              <a:t> Minister and Senior Secretaries will be present during Country Seminar</a:t>
            </a:r>
          </a:p>
          <a:p>
            <a:pPr marL="457200" indent="-457200">
              <a:buFont typeface="+mj-lt"/>
              <a:buAutoNum type="arabicPeriod"/>
            </a:pPr>
            <a:endParaRPr lang="en-US" dirty="0" smtClean="0">
              <a:latin typeface="Cambria" panose="02040503050406030204" pitchFamily="18" charset="0"/>
            </a:endParaRPr>
          </a:p>
          <a:p>
            <a:pPr marL="457200" indent="-457200">
              <a:buFont typeface="+mj-lt"/>
              <a:buAutoNum type="arabicPeriod"/>
            </a:pPr>
            <a:r>
              <a:rPr lang="en-US" dirty="0" smtClean="0">
                <a:latin typeface="Cambria" panose="02040503050406030204" pitchFamily="18" charset="0"/>
              </a:rPr>
              <a:t>Minute to minute program of Dignitaries</a:t>
            </a:r>
          </a:p>
          <a:p>
            <a:pPr marL="457200" indent="-457200">
              <a:buFont typeface="+mj-lt"/>
              <a:buAutoNum type="arabicPeriod"/>
            </a:pPr>
            <a:endParaRPr lang="en-US" dirty="0">
              <a:latin typeface="Cambria" panose="02040503050406030204" pitchFamily="18" charset="0"/>
            </a:endParaRPr>
          </a:p>
          <a:p>
            <a:pPr marL="457200" indent="-457200">
              <a:buFont typeface="+mj-lt"/>
              <a:buAutoNum type="arabicPeriod"/>
            </a:pPr>
            <a:r>
              <a:rPr lang="en-US" dirty="0" smtClean="0">
                <a:latin typeface="Cambria" panose="02040503050406030204" pitchFamily="18" charset="0"/>
              </a:rPr>
              <a:t>Request for meeting with Hon’ble PM and Hon’ble CM</a:t>
            </a:r>
            <a:endParaRPr lang="en-US" sz="2000" dirty="0" smtClean="0">
              <a:latin typeface="Cambria" panose="02040503050406030204" pitchFamily="18" charset="0"/>
            </a:endParaRPr>
          </a:p>
        </p:txBody>
      </p:sp>
    </p:spTree>
    <p:extLst>
      <p:ext uri="{BB962C8B-B14F-4D97-AF65-F5344CB8AC3E}">
        <p14:creationId xmlns:p14="http://schemas.microsoft.com/office/powerpoint/2010/main" val="3911753791"/>
      </p:ext>
    </p:extLst>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Vibrant Gujarat Global Summit 2017</a:t>
            </a:r>
            <a:endParaRPr lang="en-US" sz="3200" b="1" dirty="0">
              <a:solidFill>
                <a:schemeClr val="accent2">
                  <a:lumMod val="75000"/>
                </a:schemeClr>
              </a:solidFill>
              <a:latin typeface="Cambria" panose="02040503050406030204" pitchFamily="18" charset="0"/>
            </a:endParaRPr>
          </a:p>
        </p:txBody>
      </p:sp>
      <p:sp>
        <p:nvSpPr>
          <p:cNvPr id="4" name="Title 2"/>
          <p:cNvSpPr txBox="1">
            <a:spLocks/>
          </p:cNvSpPr>
          <p:nvPr/>
        </p:nvSpPr>
        <p:spPr>
          <a:xfrm>
            <a:off x="247650" y="1356044"/>
            <a:ext cx="6899089" cy="1730056"/>
          </a:xfrm>
          <a:prstGeom prst="rect">
            <a:avLst/>
          </a:prstGeom>
        </p:spPr>
        <p:txBody>
          <a:bodyPr/>
          <a:lstStyle>
            <a:lvl1pPr algn="l" defTabSz="914400" rtl="0" eaLnBrk="1" latinLnBrk="0" hangingPunct="1">
              <a:lnSpc>
                <a:spcPct val="70000"/>
              </a:lnSpc>
              <a:spcBef>
                <a:spcPct val="0"/>
              </a:spcBef>
              <a:buNone/>
              <a:defRPr sz="5400" kern="1200">
                <a:solidFill>
                  <a:srgbClr val="002060"/>
                </a:solidFill>
                <a:latin typeface="KPMG Extralight" panose="020B0303030202040204" pitchFamily="34" charset="0"/>
                <a:ea typeface="+mj-ea"/>
                <a:cs typeface="+mj-cs"/>
              </a:defRPr>
            </a:lvl1pPr>
          </a:lstStyle>
          <a:p>
            <a:pPr>
              <a:lnSpc>
                <a:spcPct val="100000"/>
              </a:lnSpc>
              <a:spcBef>
                <a:spcPts val="0"/>
              </a:spcBef>
            </a:pPr>
            <a:r>
              <a:rPr lang="en-US" sz="3600" dirty="0" smtClean="0">
                <a:latin typeface="Cambria" panose="02040503050406030204" pitchFamily="18" charset="0"/>
              </a:rPr>
              <a:t>You are cordially invited as our esteemed guests to</a:t>
            </a:r>
            <a:br>
              <a:rPr lang="en-US" sz="3600" dirty="0" smtClean="0">
                <a:latin typeface="Cambria" panose="02040503050406030204" pitchFamily="18" charset="0"/>
              </a:rPr>
            </a:br>
            <a:r>
              <a:rPr lang="en-US" sz="3600" dirty="0" smtClean="0">
                <a:latin typeface="Cambria" panose="02040503050406030204" pitchFamily="18" charset="0"/>
              </a:rPr>
              <a:t>Vibrant Gujarat Global Summit 2017: </a:t>
            </a:r>
            <a:r>
              <a:rPr lang="en-US" sz="3600" b="1" i="1" dirty="0" smtClean="0">
                <a:solidFill>
                  <a:schemeClr val="accent2"/>
                </a:solidFill>
                <a:latin typeface="Cambria" panose="02040503050406030204" pitchFamily="18" charset="0"/>
              </a:rPr>
              <a:t>10, 11, 12 &amp; 13 Jan 2017</a:t>
            </a:r>
            <a:br>
              <a:rPr lang="en-US" sz="3600" b="1" i="1" dirty="0" smtClean="0">
                <a:solidFill>
                  <a:schemeClr val="accent2"/>
                </a:solidFill>
                <a:latin typeface="Cambria" panose="02040503050406030204" pitchFamily="18" charset="0"/>
              </a:rPr>
            </a:br>
            <a:r>
              <a:rPr lang="en-US" sz="3600" dirty="0" smtClean="0">
                <a:latin typeface="Cambria" panose="02040503050406030204" pitchFamily="18" charset="0"/>
              </a:rPr>
              <a:t>For registration and further information, please visit</a:t>
            </a:r>
            <a:br>
              <a:rPr lang="en-US" sz="3600" dirty="0" smtClean="0">
                <a:latin typeface="Cambria" panose="02040503050406030204" pitchFamily="18" charset="0"/>
              </a:rPr>
            </a:br>
            <a:r>
              <a:rPr lang="en-US" sz="4400" b="1" dirty="0" smtClean="0">
                <a:solidFill>
                  <a:srgbClr val="ED7D31"/>
                </a:solidFill>
                <a:latin typeface="Cambria" panose="02040503050406030204" pitchFamily="18" charset="0"/>
              </a:rPr>
              <a:t>www.vibrantgujarat.com</a:t>
            </a:r>
            <a:br>
              <a:rPr lang="en-US" sz="4400" b="1" dirty="0" smtClean="0">
                <a:solidFill>
                  <a:srgbClr val="ED7D31"/>
                </a:solidFill>
                <a:latin typeface="Cambria" panose="02040503050406030204" pitchFamily="18" charset="0"/>
              </a:rPr>
            </a:br>
            <a:r>
              <a:rPr lang="en-US" sz="3600" dirty="0" smtClean="0">
                <a:latin typeface="Cambria" panose="02040503050406030204" pitchFamily="18" charset="0"/>
              </a:rPr>
              <a:t/>
            </a:r>
            <a:br>
              <a:rPr lang="en-US" sz="3600" dirty="0" smtClean="0">
                <a:latin typeface="Cambria" panose="02040503050406030204" pitchFamily="18" charset="0"/>
              </a:rPr>
            </a:br>
            <a:endParaRPr lang="en-US" sz="4400" dirty="0">
              <a:latin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4098" y="1455821"/>
            <a:ext cx="4539246" cy="500913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2940" y="2067469"/>
            <a:ext cx="855246" cy="640465"/>
          </a:xfrm>
          <a:prstGeom prst="ellipse">
            <a:avLst/>
          </a:prstGeom>
          <a:solidFill>
            <a:srgbClr val="0070C0"/>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8745061" y="2170315"/>
            <a:ext cx="956236" cy="153888"/>
          </a:xfrm>
          <a:prstGeom prst="rect">
            <a:avLst/>
          </a:prstGeom>
          <a:solidFill>
            <a:srgbClr val="00B0F0"/>
          </a:solidFill>
        </p:spPr>
        <p:txBody>
          <a:bodyPr wrap="square" rtlCol="0">
            <a:spAutoFit/>
          </a:bodyPr>
          <a:lstStyle/>
          <a:p>
            <a:r>
              <a:rPr lang="en-US" sz="400" dirty="0" smtClean="0">
                <a:solidFill>
                  <a:srgbClr val="00B0F0"/>
                </a:solidFill>
              </a:rPr>
              <a:t>hello</a:t>
            </a:r>
            <a:endParaRPr lang="en-US" sz="400" dirty="0">
              <a:solidFill>
                <a:srgbClr val="00B0F0"/>
              </a:solidFill>
            </a:endParaRPr>
          </a:p>
        </p:txBody>
      </p:sp>
      <p:sp>
        <p:nvSpPr>
          <p:cNvPr id="9" name="Title 2"/>
          <p:cNvSpPr txBox="1">
            <a:spLocks/>
          </p:cNvSpPr>
          <p:nvPr/>
        </p:nvSpPr>
        <p:spPr>
          <a:xfrm>
            <a:off x="7539690" y="1002195"/>
            <a:ext cx="3937932" cy="73982"/>
          </a:xfrm>
          <a:prstGeom prst="rect">
            <a:avLst/>
          </a:prstGeom>
        </p:spPr>
        <p:txBody>
          <a:bodyPr lIns="0" tIns="0" rIns="0" bIns="0" anchor="ctr"/>
          <a:lstStyle>
            <a:lvl1pPr algn="l" defTabSz="914400" rtl="0" eaLnBrk="1" latinLnBrk="0" hangingPunct="1">
              <a:lnSpc>
                <a:spcPct val="90000"/>
              </a:lnSpc>
              <a:spcBef>
                <a:spcPct val="0"/>
              </a:spcBef>
              <a:buNone/>
              <a:defRPr sz="7200" kern="1200">
                <a:solidFill>
                  <a:schemeClr val="bg1"/>
                </a:solidFill>
                <a:latin typeface="+mj-lt"/>
                <a:ea typeface="+mj-ea"/>
                <a:cs typeface="+mj-cs"/>
              </a:defRPr>
            </a:lvl1pPr>
          </a:lstStyle>
          <a:p>
            <a:r>
              <a:rPr lang="en-US" sz="2800" dirty="0" smtClean="0">
                <a:solidFill>
                  <a:srgbClr val="002060"/>
                </a:solidFill>
                <a:latin typeface="Cambria" panose="02040503050406030204" pitchFamily="18" charset="0"/>
              </a:rPr>
              <a:t/>
            </a:r>
            <a:br>
              <a:rPr lang="en-US" sz="2800" dirty="0" smtClean="0">
                <a:solidFill>
                  <a:srgbClr val="002060"/>
                </a:solidFill>
                <a:latin typeface="Cambria" panose="02040503050406030204" pitchFamily="18" charset="0"/>
              </a:rPr>
            </a:br>
            <a:r>
              <a:rPr lang="en-US" sz="2800" dirty="0" smtClean="0">
                <a:solidFill>
                  <a:srgbClr val="002060"/>
                </a:solidFill>
                <a:latin typeface="Cambria" panose="02040503050406030204" pitchFamily="18" charset="0"/>
              </a:rPr>
              <a:t>User Dashboard - sample</a:t>
            </a:r>
            <a:endParaRPr lang="en-US" sz="360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49725216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Summit Schedule -12 January 2017</a:t>
            </a:r>
            <a:endParaRPr lang="en-US" b="1" dirty="0" smtClean="0">
              <a:solidFill>
                <a:schemeClr val="accent2">
                  <a:lumMod val="75000"/>
                </a:schemeClr>
              </a:solidFill>
              <a:latin typeface="Cambria" panose="02040503050406030204" pitchFamily="18" charset="0"/>
            </a:endParaRPr>
          </a:p>
        </p:txBody>
      </p:sp>
      <p:sp>
        <p:nvSpPr>
          <p:cNvPr id="9" name="Rectangle 8"/>
          <p:cNvSpPr/>
          <p:nvPr/>
        </p:nvSpPr>
        <p:spPr>
          <a:xfrm>
            <a:off x="11415713" y="6364940"/>
            <a:ext cx="447631" cy="420020"/>
          </a:xfrm>
          <a:prstGeom prst="rect">
            <a:avLst/>
          </a:prstGeom>
          <a:noFill/>
        </p:spPr>
        <p:txBody>
          <a:bodyPr wrap="square" rtlCol="0" anchor="t">
            <a:noAutofit/>
          </a:bodyPr>
          <a:lstStyle/>
          <a:p>
            <a:pPr algn="ctr"/>
            <a:r>
              <a:rPr lang="en-US" sz="1600" dirty="0">
                <a:latin typeface="Cambria" panose="02040503050406030204" pitchFamily="18" charset="0"/>
              </a:rPr>
              <a:t>3</a:t>
            </a:r>
            <a:endParaRPr lang="en-US" sz="1400" dirty="0" smtClean="0">
              <a:latin typeface="Cambria" panose="02040503050406030204" pitchFamily="18" charset="0"/>
            </a:endParaRPr>
          </a:p>
        </p:txBody>
      </p:sp>
      <p:graphicFrame>
        <p:nvGraphicFramePr>
          <p:cNvPr id="6" name="Table 5"/>
          <p:cNvGraphicFramePr>
            <a:graphicFrameLocks noGrp="1"/>
          </p:cNvGraphicFramePr>
          <p:nvPr>
            <p:extLst/>
          </p:nvPr>
        </p:nvGraphicFramePr>
        <p:xfrm>
          <a:off x="618186" y="1151876"/>
          <a:ext cx="11245158" cy="5473776"/>
        </p:xfrm>
        <a:graphic>
          <a:graphicData uri="http://schemas.openxmlformats.org/drawingml/2006/table">
            <a:tbl>
              <a:tblPr firstRow="1" bandRow="1">
                <a:tableStyleId>{7DF18680-E054-41AD-8BC1-D1AEF772440D}</a:tableStyleId>
              </a:tblPr>
              <a:tblGrid>
                <a:gridCol w="1998549">
                  <a:extLst>
                    <a:ext uri="{9D8B030D-6E8A-4147-A177-3AD203B41FA5}">
                      <a16:colId xmlns="" xmlns:a16="http://schemas.microsoft.com/office/drawing/2014/main" val="20000"/>
                    </a:ext>
                  </a:extLst>
                </a:gridCol>
                <a:gridCol w="4210045">
                  <a:extLst>
                    <a:ext uri="{9D8B030D-6E8A-4147-A177-3AD203B41FA5}">
                      <a16:colId xmlns="" xmlns:a16="http://schemas.microsoft.com/office/drawing/2014/main" val="20001"/>
                    </a:ext>
                  </a:extLst>
                </a:gridCol>
                <a:gridCol w="2312385"/>
                <a:gridCol w="2724179"/>
              </a:tblGrid>
              <a:tr h="358043">
                <a:tc>
                  <a:txBody>
                    <a:bodyPr/>
                    <a:lstStyle/>
                    <a:p>
                      <a:pPr algn="ctr"/>
                      <a:r>
                        <a:rPr lang="en-US" sz="1700" dirty="0" smtClean="0">
                          <a:latin typeface="Cambria" panose="02040503050406030204" pitchFamily="18" charset="0"/>
                        </a:rPr>
                        <a:t>Time</a:t>
                      </a:r>
                      <a:endParaRPr lang="en-US" sz="1700" dirty="0">
                        <a:latin typeface="Cambria" panose="02040503050406030204" pitchFamily="18" charset="0"/>
                      </a:endParaRPr>
                    </a:p>
                  </a:txBody>
                  <a:tcPr/>
                </a:tc>
                <a:tc>
                  <a:txBody>
                    <a:bodyPr/>
                    <a:lstStyle/>
                    <a:p>
                      <a:pPr algn="ctr"/>
                      <a:r>
                        <a:rPr lang="en-US" sz="1700" dirty="0" smtClean="0">
                          <a:latin typeface="Cambria" panose="02040503050406030204" pitchFamily="18" charset="0"/>
                        </a:rPr>
                        <a:t>Program</a:t>
                      </a:r>
                      <a:r>
                        <a:rPr lang="en-US" sz="1700" baseline="0" dirty="0" smtClean="0">
                          <a:latin typeface="Cambria" panose="02040503050406030204" pitchFamily="18" charset="0"/>
                        </a:rPr>
                        <a:t> Details</a:t>
                      </a:r>
                      <a:endParaRPr lang="en-US" sz="1700" dirty="0">
                        <a:latin typeface="Cambria" panose="02040503050406030204" pitchFamily="18" charset="0"/>
                      </a:endParaRPr>
                    </a:p>
                  </a:txBody>
                  <a:tcPr/>
                </a:tc>
                <a:tc>
                  <a:txBody>
                    <a:bodyPr/>
                    <a:lstStyle/>
                    <a:p>
                      <a:pPr algn="ctr"/>
                      <a:r>
                        <a:rPr lang="en-US" sz="1700" dirty="0" smtClean="0">
                          <a:latin typeface="Cambria" panose="02040503050406030204" pitchFamily="18" charset="0"/>
                        </a:rPr>
                        <a:t>Venue</a:t>
                      </a:r>
                      <a:endParaRPr lang="en-US" sz="1700" dirty="0">
                        <a:latin typeface="Cambria" panose="02040503050406030204" pitchFamily="18" charset="0"/>
                      </a:endParaRPr>
                    </a:p>
                  </a:txBody>
                  <a:tcPr/>
                </a:tc>
                <a:tc>
                  <a:txBody>
                    <a:bodyPr/>
                    <a:lstStyle/>
                    <a:p>
                      <a:pPr algn="ctr"/>
                      <a:r>
                        <a:rPr lang="en-US" sz="1700" dirty="0" err="1" smtClean="0">
                          <a:latin typeface="Cambria" panose="02040503050406030204" pitchFamily="18" charset="0"/>
                        </a:rPr>
                        <a:t>GoI</a:t>
                      </a:r>
                      <a:r>
                        <a:rPr lang="en-US" sz="1700" dirty="0" smtClean="0">
                          <a:latin typeface="Cambria" panose="02040503050406030204" pitchFamily="18" charset="0"/>
                        </a:rPr>
                        <a:t> Ministers</a:t>
                      </a:r>
                      <a:endParaRPr lang="en-US" sz="1700" dirty="0">
                        <a:latin typeface="Cambria" panose="02040503050406030204" pitchFamily="18" charset="0"/>
                      </a:endParaRPr>
                    </a:p>
                  </a:txBody>
                  <a:tcPr/>
                </a:tc>
                <a:extLst>
                  <a:ext uri="{0D108BD9-81ED-4DB2-BD59-A6C34878D82A}">
                    <a16:rowId xmlns="" xmlns:a16="http://schemas.microsoft.com/office/drawing/2014/main" val="10000"/>
                  </a:ext>
                </a:extLst>
              </a:tr>
              <a:tr h="274370">
                <a:tc gridSpan="4">
                  <a:txBody>
                    <a:bodyPr/>
                    <a:lstStyle/>
                    <a:p>
                      <a:pPr marL="0" marR="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700" b="1" kern="1200" baseline="0" dirty="0" smtClean="0">
                          <a:solidFill>
                            <a:schemeClr val="accent2">
                              <a:lumMod val="50000"/>
                            </a:schemeClr>
                          </a:solidFill>
                          <a:latin typeface="Cambria" panose="02040503050406030204" pitchFamily="18" charset="0"/>
                          <a:ea typeface="+mn-ea"/>
                          <a:cs typeface="+mn-cs"/>
                        </a:rPr>
                        <a:t>Theme and Country Seminars</a:t>
                      </a:r>
                      <a:endParaRPr lang="en-US" sz="1700" b="1" kern="1200" baseline="0" dirty="0">
                        <a:solidFill>
                          <a:schemeClr val="accent2">
                            <a:lumMod val="50000"/>
                          </a:schemeClr>
                        </a:solidFill>
                        <a:latin typeface="Cambria" panose="02040503050406030204" pitchFamily="18" charset="0"/>
                        <a:ea typeface="+mn-ea"/>
                        <a:cs typeface="+mn-cs"/>
                      </a:endParaRPr>
                    </a:p>
                  </a:txBody>
                  <a:tcPr marL="9525" marR="9525" marT="9525" marB="0" anchor="ctr"/>
                </a:tc>
                <a:tc hMerge="1">
                  <a:txBody>
                    <a:bodyPr/>
                    <a:lstStyle/>
                    <a:p>
                      <a:pPr algn="l" rtl="0" fontAlgn="ctr"/>
                      <a:endParaRPr lang="en-US" sz="1400" b="0" i="0" u="none" strike="noStrike" dirty="0">
                        <a:solidFill>
                          <a:srgbClr val="000000"/>
                        </a:solidFill>
                        <a:effectLst/>
                        <a:latin typeface="Bookman Old Style" panose="02050604050505020204" pitchFamily="18" charset="0"/>
                      </a:endParaRPr>
                    </a:p>
                  </a:txBody>
                  <a:tcPr marL="85725" marR="9525" marT="9525" marB="0" anchor="ctr"/>
                </a:tc>
                <a:tc hMerge="1">
                  <a:txBody>
                    <a:bodyPr/>
                    <a:lstStyle/>
                    <a:p>
                      <a:endParaRPr lang="en-US"/>
                    </a:p>
                  </a:txBody>
                  <a:tcPr/>
                </a:tc>
                <a:tc hMerge="1">
                  <a:txBody>
                    <a:bodyPr/>
                    <a:lstStyle/>
                    <a:p>
                      <a:endParaRPr lang="en-US"/>
                    </a:p>
                  </a:txBody>
                  <a:tcPr/>
                </a:tc>
              </a:tr>
              <a:tr h="539010">
                <a:tc rowSpan="8">
                  <a:txBody>
                    <a:bodyPr/>
                    <a:lstStyle/>
                    <a:p>
                      <a:pPr algn="ctr" rtl="0" fontAlgn="ctr"/>
                      <a:r>
                        <a:rPr lang="en-US" sz="1700" b="0" i="0" u="none" strike="noStrike" dirty="0">
                          <a:solidFill>
                            <a:srgbClr val="000000"/>
                          </a:solidFill>
                          <a:effectLst/>
                          <a:latin typeface="Cambria" panose="02040503050406030204" pitchFamily="18" charset="0"/>
                        </a:rPr>
                        <a:t>1000 – 1300</a:t>
                      </a:r>
                      <a:br>
                        <a:rPr lang="en-US" sz="1700" b="0" i="0" u="none" strike="noStrike" dirty="0">
                          <a:solidFill>
                            <a:srgbClr val="000000"/>
                          </a:solidFill>
                          <a:effectLst/>
                          <a:latin typeface="Cambria" panose="02040503050406030204" pitchFamily="18" charset="0"/>
                        </a:rPr>
                      </a:br>
                      <a:r>
                        <a:rPr lang="en-US" sz="1700" b="0" i="0" u="none" strike="noStrike" dirty="0">
                          <a:solidFill>
                            <a:srgbClr val="000000"/>
                          </a:solidFill>
                          <a:effectLst/>
                          <a:latin typeface="Cambria" panose="02040503050406030204" pitchFamily="18" charset="0"/>
                        </a:rPr>
                        <a:t>Theme &amp; Country Seminars</a:t>
                      </a:r>
                    </a:p>
                  </a:txBody>
                  <a:tcPr marL="9525" marR="9525" marT="9525" marB="0" anchor="ctr"/>
                </a:tc>
                <a:tc>
                  <a:txBody>
                    <a:bodyPr/>
                    <a:lstStyle/>
                    <a:p>
                      <a:pPr algn="l" rtl="0" fontAlgn="ctr"/>
                      <a:r>
                        <a:rPr lang="en-US" sz="1700" b="0" i="0" u="none" strike="noStrike" dirty="0" smtClean="0">
                          <a:solidFill>
                            <a:srgbClr val="000000"/>
                          </a:solidFill>
                          <a:effectLst/>
                          <a:latin typeface="Cambria" panose="02040503050406030204" pitchFamily="18" charset="0"/>
                        </a:rPr>
                        <a:t>MSME Clusters - Basis of Innovation, Inclusion and Competitiveness </a:t>
                      </a:r>
                      <a:endParaRPr lang="en-US" sz="17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700" b="0" i="0" u="none" strike="noStrike" dirty="0">
                          <a:solidFill>
                            <a:srgbClr val="000000"/>
                          </a:solidFill>
                          <a:effectLst/>
                          <a:latin typeface="Cambria" panose="02040503050406030204" pitchFamily="18" charset="0"/>
                        </a:rPr>
                        <a:t>Main Convention </a:t>
                      </a:r>
                      <a:r>
                        <a:rPr lang="en-US" sz="1700" b="0" i="0" u="none" strike="noStrike" dirty="0" smtClean="0">
                          <a:solidFill>
                            <a:srgbClr val="000000"/>
                          </a:solidFill>
                          <a:effectLst/>
                          <a:latin typeface="Cambria" panose="02040503050406030204" pitchFamily="18" charset="0"/>
                        </a:rPr>
                        <a:t>Hall</a:t>
                      </a:r>
                      <a:endParaRPr lang="en-US" sz="1700" b="0" i="0" u="none" strike="noStrike" dirty="0">
                        <a:solidFill>
                          <a:srgbClr val="000000"/>
                        </a:solidFill>
                        <a:effectLst/>
                        <a:latin typeface="Cambria" panose="02040503050406030204" pitchFamily="18" charset="0"/>
                      </a:endParaRPr>
                    </a:p>
                  </a:txBody>
                  <a:tcPr marL="85725" marR="9525" marT="9525" marB="0" anchor="ctr"/>
                </a:tc>
                <a:tc>
                  <a:txBody>
                    <a:bodyPr/>
                    <a:lstStyle/>
                    <a:p>
                      <a:endParaRPr lang="en-US" sz="1700" dirty="0"/>
                    </a:p>
                  </a:txBody>
                  <a:tcPr marL="85725" marR="9525" marT="9525" marB="0" anchor="ctr"/>
                </a:tc>
                <a:extLst>
                  <a:ext uri="{0D108BD9-81ED-4DB2-BD59-A6C34878D82A}">
                    <a16:rowId xmlns="" xmlns:a16="http://schemas.microsoft.com/office/drawing/2014/main" val="10001"/>
                  </a:ext>
                </a:extLst>
              </a:tr>
              <a:tr h="539010">
                <a:tc vMerge="1">
                  <a:txBody>
                    <a:bodyPr/>
                    <a:lstStyle/>
                    <a:p>
                      <a:endParaRPr lang="en-US"/>
                    </a:p>
                  </a:txBody>
                  <a:tcPr/>
                </a:tc>
                <a:tc>
                  <a:txBody>
                    <a:bodyPr/>
                    <a:lstStyle/>
                    <a:p>
                      <a:pPr algn="l" rtl="0" fontAlgn="ctr"/>
                      <a:r>
                        <a:rPr lang="en-US" sz="1700" b="0" i="0" u="none" strike="noStrike">
                          <a:solidFill>
                            <a:srgbClr val="000000"/>
                          </a:solidFill>
                          <a:effectLst/>
                          <a:latin typeface="Cambria" panose="02040503050406030204" pitchFamily="18" charset="0"/>
                        </a:rPr>
                        <a:t>Inclusive Growth (Agriculture &amp; Rural Economy)</a:t>
                      </a:r>
                    </a:p>
                  </a:txBody>
                  <a:tcPr marL="85725" marR="9525" marT="9525" marB="0" anchor="ctr"/>
                </a:tc>
                <a:tc>
                  <a:txBody>
                    <a:bodyPr/>
                    <a:lstStyle/>
                    <a:p>
                      <a:pPr algn="l" rtl="0" fontAlgn="ctr"/>
                      <a:r>
                        <a:rPr lang="en-US" sz="1700" b="0" i="0" u="none" strike="noStrike">
                          <a:solidFill>
                            <a:srgbClr val="000000"/>
                          </a:solidFill>
                          <a:effectLst/>
                          <a:latin typeface="Cambria" panose="02040503050406030204" pitchFamily="18" charset="0"/>
                        </a:rPr>
                        <a:t>Action Seminar Hall (ASH)</a:t>
                      </a:r>
                    </a:p>
                  </a:txBody>
                  <a:tcPr marL="85725" marR="9525" marT="9525" marB="0" anchor="ctr"/>
                </a:tc>
                <a:tc>
                  <a:txBody>
                    <a:bodyPr/>
                    <a:lstStyle/>
                    <a:p>
                      <a:endParaRPr lang="en-US" sz="1700"/>
                    </a:p>
                  </a:txBody>
                  <a:tcPr marL="85725" marR="9525" marT="9525" marB="0" anchor="ctr"/>
                </a:tc>
                <a:extLst>
                  <a:ext uri="{0D108BD9-81ED-4DB2-BD59-A6C34878D82A}">
                    <a16:rowId xmlns="" xmlns:a16="http://schemas.microsoft.com/office/drawing/2014/main" val="10002"/>
                  </a:ext>
                </a:extLst>
              </a:tr>
              <a:tr h="1068291">
                <a:tc vMerge="1">
                  <a:txBody>
                    <a:bodyPr/>
                    <a:lstStyle/>
                    <a:p>
                      <a:endParaRPr lang="en-US"/>
                    </a:p>
                  </a:txBody>
                  <a:tcPr/>
                </a:tc>
                <a:tc>
                  <a:txBody>
                    <a:bodyPr/>
                    <a:lstStyle/>
                    <a:p>
                      <a:pPr algn="l" rtl="0" fontAlgn="ctr"/>
                      <a:r>
                        <a:rPr lang="en-US" sz="1700" b="0" i="0" u="none" strike="noStrike">
                          <a:solidFill>
                            <a:srgbClr val="000000"/>
                          </a:solidFill>
                          <a:effectLst/>
                          <a:latin typeface="Cambria" panose="02040503050406030204" pitchFamily="18" charset="0"/>
                        </a:rPr>
                        <a:t>Skilling and Human Capital </a:t>
                      </a:r>
                    </a:p>
                  </a:txBody>
                  <a:tcPr marL="85725" marR="9525" marT="9525" marB="0" anchor="ctr"/>
                </a:tc>
                <a:tc>
                  <a:txBody>
                    <a:bodyPr/>
                    <a:lstStyle/>
                    <a:p>
                      <a:pPr algn="l" rtl="0" fontAlgn="ctr"/>
                      <a:r>
                        <a:rPr lang="en-US" sz="1700" b="0" i="0" u="none" strike="noStrike">
                          <a:solidFill>
                            <a:srgbClr val="000000"/>
                          </a:solidFill>
                          <a:effectLst/>
                          <a:latin typeface="Cambria" panose="02040503050406030204" pitchFamily="18" charset="0"/>
                        </a:rPr>
                        <a:t>SR-3</a:t>
                      </a:r>
                      <a:br>
                        <a:rPr lang="en-US" sz="1700" b="0" i="0" u="none" strike="noStrike">
                          <a:solidFill>
                            <a:srgbClr val="000000"/>
                          </a:solidFill>
                          <a:effectLst/>
                          <a:latin typeface="Cambria" panose="02040503050406030204" pitchFamily="18" charset="0"/>
                        </a:rPr>
                      </a:br>
                      <a:endParaRPr lang="en-US" sz="1700" b="0" i="0" u="none" strike="noStrike">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700" b="0" i="0" u="none" strike="noStrike" dirty="0">
                          <a:solidFill>
                            <a:srgbClr val="000000"/>
                          </a:solidFill>
                          <a:effectLst/>
                          <a:latin typeface="Cambria" panose="02040503050406030204" pitchFamily="18" charset="0"/>
                        </a:rPr>
                        <a:t>Shri Rajiv </a:t>
                      </a:r>
                      <a:r>
                        <a:rPr lang="en-US" sz="1700" b="0" i="0" u="none" strike="noStrike" dirty="0" err="1">
                          <a:solidFill>
                            <a:srgbClr val="000000"/>
                          </a:solidFill>
                          <a:effectLst/>
                          <a:latin typeface="Cambria" panose="02040503050406030204" pitchFamily="18" charset="0"/>
                        </a:rPr>
                        <a:t>Pratap</a:t>
                      </a:r>
                      <a:r>
                        <a:rPr lang="en-US" sz="1700" b="0" i="0" u="none" strike="noStrike" dirty="0">
                          <a:solidFill>
                            <a:srgbClr val="000000"/>
                          </a:solidFill>
                          <a:effectLst/>
                          <a:latin typeface="Cambria" panose="02040503050406030204" pitchFamily="18" charset="0"/>
                        </a:rPr>
                        <a:t> Rudy, </a:t>
                      </a:r>
                      <a:r>
                        <a:rPr lang="en-US" sz="1700" b="0" i="0" u="none" strike="noStrike" dirty="0" smtClean="0">
                          <a:solidFill>
                            <a:srgbClr val="000000"/>
                          </a:solidFill>
                          <a:effectLst/>
                          <a:latin typeface="Cambria" panose="02040503050406030204" pitchFamily="18" charset="0"/>
                        </a:rPr>
                        <a:t>Hon’ble</a:t>
                      </a:r>
                      <a:r>
                        <a:rPr lang="en-US" sz="1700" b="0" i="0" u="none" strike="noStrike" baseline="0" dirty="0" smtClean="0">
                          <a:solidFill>
                            <a:srgbClr val="000000"/>
                          </a:solidFill>
                          <a:effectLst/>
                          <a:latin typeface="Cambria" panose="02040503050406030204" pitchFamily="18" charset="0"/>
                        </a:rPr>
                        <a:t> </a:t>
                      </a:r>
                      <a:r>
                        <a:rPr lang="en-US" sz="1700" b="0" i="0" u="none" strike="noStrike" dirty="0" smtClean="0">
                          <a:solidFill>
                            <a:srgbClr val="000000"/>
                          </a:solidFill>
                          <a:effectLst/>
                          <a:latin typeface="Cambria" panose="02040503050406030204" pitchFamily="18" charset="0"/>
                        </a:rPr>
                        <a:t>Minister</a:t>
                      </a:r>
                      <a:r>
                        <a:rPr lang="en-US" sz="1700" b="0" i="0" u="none" strike="noStrike" dirty="0">
                          <a:solidFill>
                            <a:srgbClr val="000000"/>
                          </a:solidFill>
                          <a:effectLst/>
                          <a:latin typeface="Cambria" panose="02040503050406030204" pitchFamily="18" charset="0"/>
                        </a:rPr>
                        <a:t>, Skill Development &amp; </a:t>
                      </a:r>
                      <a:r>
                        <a:rPr lang="en-US" sz="1700" b="0" i="0" u="none" strike="noStrike" dirty="0" smtClean="0">
                          <a:solidFill>
                            <a:srgbClr val="000000"/>
                          </a:solidFill>
                          <a:effectLst/>
                          <a:latin typeface="Cambria" panose="02040503050406030204" pitchFamily="18" charset="0"/>
                        </a:rPr>
                        <a:t>Entrepreneurship </a:t>
                      </a:r>
                      <a:endParaRPr lang="en-US" sz="1700" b="0" i="0" u="none" strike="noStrike" dirty="0">
                        <a:solidFill>
                          <a:srgbClr val="000000"/>
                        </a:solidFill>
                        <a:effectLst/>
                        <a:latin typeface="Cambria" panose="02040503050406030204" pitchFamily="18" charset="0"/>
                      </a:endParaRPr>
                    </a:p>
                  </a:txBody>
                  <a:tcPr marL="85725" marR="9525" marT="9525" marB="0" anchor="ctr"/>
                </a:tc>
                <a:extLst>
                  <a:ext uri="{0D108BD9-81ED-4DB2-BD59-A6C34878D82A}">
                    <a16:rowId xmlns="" xmlns:a16="http://schemas.microsoft.com/office/drawing/2014/main" val="10003"/>
                  </a:ext>
                </a:extLst>
              </a:tr>
              <a:tr h="803651">
                <a:tc vMerge="1">
                  <a:txBody>
                    <a:bodyPr/>
                    <a:lstStyle/>
                    <a:p>
                      <a:endParaRPr lang="en-US"/>
                    </a:p>
                  </a:txBody>
                  <a:tcPr/>
                </a:tc>
                <a:tc>
                  <a:txBody>
                    <a:bodyPr/>
                    <a:lstStyle/>
                    <a:p>
                      <a:pPr algn="l" rtl="0" fontAlgn="ctr"/>
                      <a:r>
                        <a:rPr lang="en-US" sz="1700" b="1" i="0" u="none" strike="noStrike">
                          <a:solidFill>
                            <a:srgbClr val="000000"/>
                          </a:solidFill>
                          <a:effectLst/>
                          <a:latin typeface="Cambria" panose="02040503050406030204" pitchFamily="18" charset="0"/>
                        </a:rPr>
                        <a:t>Make In Gujarat Series:</a:t>
                      </a:r>
                      <a:r>
                        <a:rPr lang="en-US" sz="1700" b="0" i="0" u="none" strike="noStrike">
                          <a:solidFill>
                            <a:srgbClr val="000000"/>
                          </a:solidFill>
                          <a:effectLst/>
                          <a:latin typeface="Cambria" panose="02040503050406030204" pitchFamily="18" charset="0"/>
                        </a:rPr>
                        <a:t/>
                      </a:r>
                      <a:br>
                        <a:rPr lang="en-US" sz="1700" b="0" i="0" u="none" strike="noStrike">
                          <a:solidFill>
                            <a:srgbClr val="000000"/>
                          </a:solidFill>
                          <a:effectLst/>
                          <a:latin typeface="Cambria" panose="02040503050406030204" pitchFamily="18" charset="0"/>
                        </a:rPr>
                      </a:br>
                      <a:r>
                        <a:rPr lang="en-US" sz="1700" b="0" i="0" u="none" strike="noStrike">
                          <a:solidFill>
                            <a:srgbClr val="000000"/>
                          </a:solidFill>
                          <a:effectLst/>
                          <a:latin typeface="Cambria" panose="02040503050406030204" pitchFamily="18" charset="0"/>
                        </a:rPr>
                        <a:t>Pharmaceuticals and Medical Devices</a:t>
                      </a:r>
                    </a:p>
                  </a:txBody>
                  <a:tcPr marL="85725" marR="9525" marT="9525" marB="0" anchor="ctr"/>
                </a:tc>
                <a:tc>
                  <a:txBody>
                    <a:bodyPr/>
                    <a:lstStyle/>
                    <a:p>
                      <a:pPr algn="l" rtl="0" fontAlgn="ctr"/>
                      <a:r>
                        <a:rPr lang="en-US" sz="1700" b="0" i="0" u="none" strike="noStrike" dirty="0">
                          <a:solidFill>
                            <a:srgbClr val="000000"/>
                          </a:solidFill>
                          <a:effectLst/>
                          <a:latin typeface="Cambria" panose="02040503050406030204" pitchFamily="18" charset="0"/>
                        </a:rPr>
                        <a:t>SR-1</a:t>
                      </a:r>
                      <a:br>
                        <a:rPr lang="en-US" sz="1700" b="0" i="0" u="none" strike="noStrike" dirty="0">
                          <a:solidFill>
                            <a:srgbClr val="000000"/>
                          </a:solidFill>
                          <a:effectLst/>
                          <a:latin typeface="Cambria" panose="02040503050406030204" pitchFamily="18" charset="0"/>
                        </a:rPr>
                      </a:br>
                      <a:endParaRPr lang="en-US" sz="17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700" b="0" i="0" u="none" strike="noStrike" dirty="0">
                          <a:solidFill>
                            <a:srgbClr val="000000"/>
                          </a:solidFill>
                          <a:effectLst/>
                          <a:latin typeface="Cambria" panose="02040503050406030204" pitchFamily="18" charset="0"/>
                        </a:rPr>
                        <a:t>Shri </a:t>
                      </a:r>
                      <a:r>
                        <a:rPr lang="en-US" sz="1700" b="0" i="0" u="none" strike="noStrike" dirty="0" err="1">
                          <a:solidFill>
                            <a:srgbClr val="000000"/>
                          </a:solidFill>
                          <a:effectLst/>
                          <a:latin typeface="Cambria" panose="02040503050406030204" pitchFamily="18" charset="0"/>
                        </a:rPr>
                        <a:t>Ananth</a:t>
                      </a:r>
                      <a:r>
                        <a:rPr lang="en-US" sz="1700" b="0" i="0" u="none" strike="noStrike" dirty="0">
                          <a:solidFill>
                            <a:srgbClr val="000000"/>
                          </a:solidFill>
                          <a:effectLst/>
                          <a:latin typeface="Cambria" panose="02040503050406030204" pitchFamily="18" charset="0"/>
                        </a:rPr>
                        <a:t> Kumar, </a:t>
                      </a:r>
                      <a:r>
                        <a:rPr lang="en-US" sz="1700" b="0" i="0" u="none" strike="noStrike" dirty="0" smtClean="0">
                          <a:solidFill>
                            <a:srgbClr val="000000"/>
                          </a:solidFill>
                          <a:effectLst/>
                          <a:latin typeface="Cambria" panose="02040503050406030204" pitchFamily="18" charset="0"/>
                        </a:rPr>
                        <a:t>Hon’ble Minister</a:t>
                      </a:r>
                      <a:r>
                        <a:rPr lang="en-US" sz="1700" b="0" i="0" u="none" strike="noStrike" dirty="0">
                          <a:solidFill>
                            <a:srgbClr val="000000"/>
                          </a:solidFill>
                          <a:effectLst/>
                          <a:latin typeface="Cambria" panose="02040503050406030204" pitchFamily="18" charset="0"/>
                        </a:rPr>
                        <a:t>, Chemicals &amp; </a:t>
                      </a:r>
                      <a:r>
                        <a:rPr lang="en-US" sz="1700" b="0" i="0" u="none" strike="noStrike" dirty="0" smtClean="0">
                          <a:solidFill>
                            <a:srgbClr val="000000"/>
                          </a:solidFill>
                          <a:effectLst/>
                          <a:latin typeface="Cambria" panose="02040503050406030204" pitchFamily="18" charset="0"/>
                        </a:rPr>
                        <a:t>Fertilizers</a:t>
                      </a:r>
                      <a:endParaRPr lang="en-US" sz="1700" b="0" i="0" u="none" strike="noStrike" dirty="0">
                        <a:solidFill>
                          <a:srgbClr val="000000"/>
                        </a:solidFill>
                        <a:effectLst/>
                        <a:latin typeface="Cambria" panose="02040503050406030204" pitchFamily="18" charset="0"/>
                      </a:endParaRPr>
                    </a:p>
                  </a:txBody>
                  <a:tcPr marL="85725" marR="9525" marT="9525" marB="0" anchor="ctr"/>
                </a:tc>
                <a:extLst>
                  <a:ext uri="{0D108BD9-81ED-4DB2-BD59-A6C34878D82A}">
                    <a16:rowId xmlns="" xmlns:a16="http://schemas.microsoft.com/office/drawing/2014/main" val="10004"/>
                  </a:ext>
                </a:extLst>
              </a:tr>
              <a:tr h="539010">
                <a:tc vMerge="1">
                  <a:txBody>
                    <a:bodyPr/>
                    <a:lstStyle/>
                    <a:p>
                      <a:endParaRPr lang="en-US"/>
                    </a:p>
                  </a:txBody>
                  <a:tcPr/>
                </a:tc>
                <a:tc>
                  <a:txBody>
                    <a:bodyPr/>
                    <a:lstStyle/>
                    <a:p>
                      <a:pPr algn="l" rtl="0" fontAlgn="ctr"/>
                      <a:r>
                        <a:rPr lang="en-US" sz="1700" b="1" i="0" u="none" strike="noStrike" dirty="0">
                          <a:solidFill>
                            <a:srgbClr val="000000"/>
                          </a:solidFill>
                          <a:effectLst/>
                          <a:latin typeface="Cambria" panose="02040503050406030204" pitchFamily="18" charset="0"/>
                        </a:rPr>
                        <a:t>Make In Gujarat Series:</a:t>
                      </a:r>
                      <a:r>
                        <a:rPr lang="en-US" sz="1700" b="0" i="0" u="none" strike="noStrike" dirty="0">
                          <a:solidFill>
                            <a:srgbClr val="000000"/>
                          </a:solidFill>
                          <a:effectLst/>
                          <a:latin typeface="Cambria" panose="02040503050406030204" pitchFamily="18" charset="0"/>
                        </a:rPr>
                        <a:t/>
                      </a:r>
                      <a:br>
                        <a:rPr lang="en-US" sz="1700" b="0" i="0" u="none" strike="noStrike" dirty="0">
                          <a:solidFill>
                            <a:srgbClr val="000000"/>
                          </a:solidFill>
                          <a:effectLst/>
                          <a:latin typeface="Cambria" panose="02040503050406030204" pitchFamily="18" charset="0"/>
                        </a:rPr>
                      </a:br>
                      <a:r>
                        <a:rPr lang="en-US" sz="1700" b="0" i="0" u="none" strike="noStrike" dirty="0">
                          <a:solidFill>
                            <a:srgbClr val="000000"/>
                          </a:solidFill>
                          <a:effectLst/>
                          <a:latin typeface="Cambria" panose="02040503050406030204" pitchFamily="18" charset="0"/>
                        </a:rPr>
                        <a:t>- Textiles</a:t>
                      </a:r>
                    </a:p>
                  </a:txBody>
                  <a:tcPr marL="85725" marR="9525" marT="9525" marB="0" anchor="ctr"/>
                </a:tc>
                <a:tc>
                  <a:txBody>
                    <a:bodyPr/>
                    <a:lstStyle/>
                    <a:p>
                      <a:pPr algn="l" rtl="0" fontAlgn="ctr"/>
                      <a:r>
                        <a:rPr lang="en-US" sz="1700" b="0" i="0" u="none" strike="noStrike">
                          <a:solidFill>
                            <a:srgbClr val="000000"/>
                          </a:solidFill>
                          <a:effectLst/>
                          <a:latin typeface="Cambria" panose="02040503050406030204" pitchFamily="18" charset="0"/>
                        </a:rPr>
                        <a:t>SR-2</a:t>
                      </a:r>
                      <a:br>
                        <a:rPr lang="en-US" sz="1700" b="0" i="0" u="none" strike="noStrike">
                          <a:solidFill>
                            <a:srgbClr val="000000"/>
                          </a:solidFill>
                          <a:effectLst/>
                          <a:latin typeface="Cambria" panose="02040503050406030204" pitchFamily="18" charset="0"/>
                        </a:rPr>
                      </a:br>
                      <a:endParaRPr lang="en-US" sz="1700" b="0" i="0" u="none" strike="noStrike">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700" b="0" i="0" u="none" strike="noStrike" dirty="0" err="1">
                          <a:solidFill>
                            <a:srgbClr val="000000"/>
                          </a:solidFill>
                          <a:effectLst/>
                          <a:latin typeface="Cambria" panose="02040503050406030204" pitchFamily="18" charset="0"/>
                        </a:rPr>
                        <a:t>Smt</a:t>
                      </a:r>
                      <a:r>
                        <a:rPr lang="en-US" sz="1700" b="0" i="0" u="none" strike="noStrike" dirty="0">
                          <a:solidFill>
                            <a:srgbClr val="000000"/>
                          </a:solidFill>
                          <a:effectLst/>
                          <a:latin typeface="Cambria" panose="02040503050406030204" pitchFamily="18" charset="0"/>
                        </a:rPr>
                        <a:t> </a:t>
                      </a:r>
                      <a:r>
                        <a:rPr lang="en-US" sz="1700" b="0" i="0" u="none" strike="noStrike" dirty="0" err="1">
                          <a:solidFill>
                            <a:srgbClr val="000000"/>
                          </a:solidFill>
                          <a:effectLst/>
                          <a:latin typeface="Cambria" panose="02040503050406030204" pitchFamily="18" charset="0"/>
                        </a:rPr>
                        <a:t>Smriti</a:t>
                      </a:r>
                      <a:r>
                        <a:rPr lang="en-US" sz="1700" b="0" i="0" u="none" strike="noStrike" dirty="0">
                          <a:solidFill>
                            <a:srgbClr val="000000"/>
                          </a:solidFill>
                          <a:effectLst/>
                          <a:latin typeface="Cambria" panose="02040503050406030204" pitchFamily="18" charset="0"/>
                        </a:rPr>
                        <a:t> </a:t>
                      </a:r>
                      <a:r>
                        <a:rPr lang="en-US" sz="1700" b="0" i="0" u="none" strike="noStrike" dirty="0" err="1">
                          <a:solidFill>
                            <a:srgbClr val="000000"/>
                          </a:solidFill>
                          <a:effectLst/>
                          <a:latin typeface="Cambria" panose="02040503050406030204" pitchFamily="18" charset="0"/>
                        </a:rPr>
                        <a:t>Irani</a:t>
                      </a:r>
                      <a:r>
                        <a:rPr lang="en-US" sz="1700" b="0" i="0" u="none" strike="noStrike" dirty="0">
                          <a:solidFill>
                            <a:srgbClr val="000000"/>
                          </a:solidFill>
                          <a:effectLst/>
                          <a:latin typeface="Cambria" panose="02040503050406030204" pitchFamily="18" charset="0"/>
                        </a:rPr>
                        <a:t>, </a:t>
                      </a:r>
                      <a:br>
                        <a:rPr lang="en-US" sz="1700" b="0" i="0" u="none" strike="noStrike" dirty="0">
                          <a:solidFill>
                            <a:srgbClr val="000000"/>
                          </a:solidFill>
                          <a:effectLst/>
                          <a:latin typeface="Cambria" panose="02040503050406030204" pitchFamily="18" charset="0"/>
                        </a:rPr>
                      </a:br>
                      <a:r>
                        <a:rPr lang="en-US" sz="1700" b="0" i="0" u="none" strike="noStrike" dirty="0" smtClean="0">
                          <a:solidFill>
                            <a:srgbClr val="000000"/>
                          </a:solidFill>
                          <a:effectLst/>
                          <a:latin typeface="Cambria" panose="02040503050406030204" pitchFamily="18" charset="0"/>
                        </a:rPr>
                        <a:t>Hon’ble Minister </a:t>
                      </a:r>
                      <a:r>
                        <a:rPr lang="en-US" sz="1700" b="0" i="0" u="none" strike="noStrike" dirty="0">
                          <a:solidFill>
                            <a:srgbClr val="000000"/>
                          </a:solidFill>
                          <a:effectLst/>
                          <a:latin typeface="Cambria" panose="02040503050406030204" pitchFamily="18" charset="0"/>
                        </a:rPr>
                        <a:t>of Textiles</a:t>
                      </a:r>
                    </a:p>
                  </a:txBody>
                  <a:tcPr marL="85725" marR="9525" marT="9525" marB="0" anchor="ctr"/>
                </a:tc>
                <a:extLst>
                  <a:ext uri="{0D108BD9-81ED-4DB2-BD59-A6C34878D82A}">
                    <a16:rowId xmlns="" xmlns:a16="http://schemas.microsoft.com/office/drawing/2014/main" val="10005"/>
                  </a:ext>
                </a:extLst>
              </a:tr>
              <a:tr h="803651">
                <a:tc vMerge="1">
                  <a:txBody>
                    <a:bodyPr/>
                    <a:lstStyle/>
                    <a:p>
                      <a:endParaRPr lang="en-US"/>
                    </a:p>
                  </a:txBody>
                  <a:tcPr/>
                </a:tc>
                <a:tc>
                  <a:txBody>
                    <a:bodyPr/>
                    <a:lstStyle/>
                    <a:p>
                      <a:pPr algn="l" rtl="0" fontAlgn="ctr"/>
                      <a:r>
                        <a:rPr lang="en-US" sz="1700" b="1" i="0" u="none" strike="noStrike">
                          <a:solidFill>
                            <a:srgbClr val="000000"/>
                          </a:solidFill>
                          <a:effectLst/>
                          <a:latin typeface="Cambria" panose="02040503050406030204" pitchFamily="18" charset="0"/>
                        </a:rPr>
                        <a:t>Make In Gujarat Series:</a:t>
                      </a:r>
                      <a:r>
                        <a:rPr lang="en-US" sz="1700" b="0" i="0" u="none" strike="noStrike">
                          <a:solidFill>
                            <a:srgbClr val="000000"/>
                          </a:solidFill>
                          <a:effectLst/>
                          <a:latin typeface="Cambria" panose="02040503050406030204" pitchFamily="18" charset="0"/>
                        </a:rPr>
                        <a:t/>
                      </a:r>
                      <a:br>
                        <a:rPr lang="en-US" sz="1700" b="0" i="0" u="none" strike="noStrike">
                          <a:solidFill>
                            <a:srgbClr val="000000"/>
                          </a:solidFill>
                          <a:effectLst/>
                          <a:latin typeface="Cambria" panose="02040503050406030204" pitchFamily="18" charset="0"/>
                        </a:rPr>
                      </a:br>
                      <a:r>
                        <a:rPr lang="en-US" sz="1700" b="0" i="0" u="none" strike="noStrike">
                          <a:solidFill>
                            <a:srgbClr val="000000"/>
                          </a:solidFill>
                          <a:effectLst/>
                          <a:latin typeface="Cambria" panose="02040503050406030204" pitchFamily="18" charset="0"/>
                        </a:rPr>
                        <a:t>Chemicals &amp; Petrochemicals </a:t>
                      </a:r>
                    </a:p>
                  </a:txBody>
                  <a:tcPr marL="85725" marR="9525" marT="9525" marB="0" anchor="ctr"/>
                </a:tc>
                <a:tc>
                  <a:txBody>
                    <a:bodyPr/>
                    <a:lstStyle/>
                    <a:p>
                      <a:pPr algn="l" rtl="0" fontAlgn="ctr"/>
                      <a:r>
                        <a:rPr lang="en-US" sz="1700" b="0" i="0" u="none" strike="noStrike">
                          <a:solidFill>
                            <a:srgbClr val="000000"/>
                          </a:solidFill>
                          <a:effectLst/>
                          <a:latin typeface="Cambria" panose="02040503050406030204" pitchFamily="18" charset="0"/>
                        </a:rPr>
                        <a:t>SR-4</a:t>
                      </a:r>
                      <a:br>
                        <a:rPr lang="en-US" sz="1700" b="0" i="0" u="none" strike="noStrike">
                          <a:solidFill>
                            <a:srgbClr val="000000"/>
                          </a:solidFill>
                          <a:effectLst/>
                          <a:latin typeface="Cambria" panose="02040503050406030204" pitchFamily="18" charset="0"/>
                        </a:rPr>
                      </a:br>
                      <a:endParaRPr lang="en-US" sz="1700" b="0" i="0" u="none" strike="noStrike">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700" b="0" i="0" u="none" strike="noStrike" dirty="0">
                          <a:solidFill>
                            <a:srgbClr val="000000"/>
                          </a:solidFill>
                          <a:effectLst/>
                          <a:latin typeface="Cambria" panose="02040503050406030204" pitchFamily="18" charset="0"/>
                        </a:rPr>
                        <a:t>Shri </a:t>
                      </a:r>
                      <a:r>
                        <a:rPr lang="en-US" sz="1700" b="0" i="0" u="none" strike="noStrike" dirty="0" err="1">
                          <a:solidFill>
                            <a:srgbClr val="000000"/>
                          </a:solidFill>
                          <a:effectLst/>
                          <a:latin typeface="Cambria" panose="02040503050406030204" pitchFamily="18" charset="0"/>
                        </a:rPr>
                        <a:t>Ananth</a:t>
                      </a:r>
                      <a:r>
                        <a:rPr lang="en-US" sz="1700" b="0" i="0" u="none" strike="noStrike" dirty="0">
                          <a:solidFill>
                            <a:srgbClr val="000000"/>
                          </a:solidFill>
                          <a:effectLst/>
                          <a:latin typeface="Cambria" panose="02040503050406030204" pitchFamily="18" charset="0"/>
                        </a:rPr>
                        <a:t> Kumar, </a:t>
                      </a:r>
                      <a:r>
                        <a:rPr lang="en-US" sz="1700" b="0" i="0" u="none" strike="noStrike" dirty="0" smtClean="0">
                          <a:solidFill>
                            <a:srgbClr val="000000"/>
                          </a:solidFill>
                          <a:effectLst/>
                          <a:latin typeface="Cambria" panose="02040503050406030204" pitchFamily="18" charset="0"/>
                        </a:rPr>
                        <a:t>Hon’ble Minister</a:t>
                      </a:r>
                      <a:r>
                        <a:rPr lang="en-US" sz="1700" b="0" i="0" u="none" strike="noStrike" dirty="0">
                          <a:solidFill>
                            <a:srgbClr val="000000"/>
                          </a:solidFill>
                          <a:effectLst/>
                          <a:latin typeface="Cambria" panose="02040503050406030204" pitchFamily="18" charset="0"/>
                        </a:rPr>
                        <a:t>, Chemicals &amp; </a:t>
                      </a:r>
                      <a:r>
                        <a:rPr lang="en-US" sz="1700" b="0" i="0" u="none" strike="noStrike" dirty="0" smtClean="0">
                          <a:solidFill>
                            <a:srgbClr val="000000"/>
                          </a:solidFill>
                          <a:effectLst/>
                          <a:latin typeface="Cambria" panose="02040503050406030204" pitchFamily="18" charset="0"/>
                        </a:rPr>
                        <a:t>Fertilizers</a:t>
                      </a:r>
                      <a:endParaRPr lang="en-US" sz="1700" b="0" i="0" u="none" strike="noStrike" dirty="0">
                        <a:solidFill>
                          <a:srgbClr val="000000"/>
                        </a:solidFill>
                        <a:effectLst/>
                        <a:latin typeface="Cambria" panose="02040503050406030204" pitchFamily="18" charset="0"/>
                      </a:endParaRPr>
                    </a:p>
                  </a:txBody>
                  <a:tcPr marL="85725" marR="9525" marT="9525" marB="0" anchor="ctr"/>
                </a:tc>
              </a:tr>
              <a:tr h="274370">
                <a:tc vMerge="1">
                  <a:txBody>
                    <a:bodyPr/>
                    <a:lstStyle/>
                    <a:p>
                      <a:endParaRPr lang="en-US"/>
                    </a:p>
                  </a:txBody>
                  <a:tcPr/>
                </a:tc>
                <a:tc>
                  <a:txBody>
                    <a:bodyPr/>
                    <a:lstStyle/>
                    <a:p>
                      <a:pPr algn="l" rtl="0" fontAlgn="ctr"/>
                      <a:r>
                        <a:rPr lang="en-US" sz="1700" b="0" i="0" u="none" strike="noStrike" dirty="0">
                          <a:solidFill>
                            <a:srgbClr val="000000"/>
                          </a:solidFill>
                          <a:effectLst/>
                          <a:latin typeface="Cambria" panose="02040503050406030204" pitchFamily="18" charset="0"/>
                        </a:rPr>
                        <a:t>Country Seminars</a:t>
                      </a:r>
                    </a:p>
                  </a:txBody>
                  <a:tcPr marL="85725" marR="9525" marT="9525" marB="0" anchor="ctr"/>
                </a:tc>
                <a:tc>
                  <a:txBody>
                    <a:bodyPr/>
                    <a:lstStyle/>
                    <a:p>
                      <a:pPr algn="l" rtl="0" fontAlgn="ctr"/>
                      <a:r>
                        <a:rPr lang="en-US" sz="1700" b="0" i="0" u="none" strike="noStrike">
                          <a:solidFill>
                            <a:srgbClr val="000000"/>
                          </a:solidFill>
                          <a:effectLst/>
                          <a:latin typeface="Cambria" panose="02040503050406030204" pitchFamily="18" charset="0"/>
                        </a:rPr>
                        <a:t>CH (Country Halls</a:t>
                      </a:r>
                      <a:r>
                        <a:rPr lang="en-US" sz="1700" b="0" i="0" u="none" strike="noStrike" smtClean="0">
                          <a:solidFill>
                            <a:srgbClr val="000000"/>
                          </a:solidFill>
                          <a:effectLst/>
                          <a:latin typeface="Cambria" panose="02040503050406030204" pitchFamily="18" charset="0"/>
                        </a:rPr>
                        <a:t>)</a:t>
                      </a:r>
                      <a:endParaRPr lang="en-US" sz="1700" b="0" i="0" u="none" strike="noStrike">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700" b="0" i="0" u="none" strike="noStrike">
                          <a:solidFill>
                            <a:srgbClr val="000000"/>
                          </a:solidFill>
                          <a:effectLst/>
                          <a:latin typeface="Cambria" panose="02040503050406030204" pitchFamily="18" charset="0"/>
                        </a:rPr>
                        <a:t> </a:t>
                      </a:r>
                    </a:p>
                  </a:txBody>
                  <a:tcPr marL="85725" marR="9525" marT="9525" marB="0" anchor="ctr"/>
                </a:tc>
              </a:tr>
              <a:tr h="274370">
                <a:tc vMerge="1">
                  <a:txBody>
                    <a:bodyPr/>
                    <a:lstStyle/>
                    <a:p>
                      <a:endParaRPr lang="en-US"/>
                    </a:p>
                  </a:txBody>
                  <a:tcPr/>
                </a:tc>
                <a:tc>
                  <a:txBody>
                    <a:bodyPr/>
                    <a:lstStyle/>
                    <a:p>
                      <a:pPr algn="l" fontAlgn="b"/>
                      <a:r>
                        <a:rPr lang="en-US" sz="1700" b="0" i="0" u="none" strike="noStrike">
                          <a:solidFill>
                            <a:srgbClr val="000000"/>
                          </a:solidFill>
                          <a:effectLst/>
                          <a:latin typeface="Cambria" panose="02040503050406030204" pitchFamily="18" charset="0"/>
                        </a:rPr>
                        <a:t>B2B meetings</a:t>
                      </a:r>
                    </a:p>
                  </a:txBody>
                  <a:tcPr marL="9525" marR="9525" marT="9525" marB="0" anchor="b"/>
                </a:tc>
                <a:tc>
                  <a:txBody>
                    <a:bodyPr/>
                    <a:lstStyle/>
                    <a:p>
                      <a:pPr algn="l" fontAlgn="b"/>
                      <a:r>
                        <a:rPr lang="en-US" sz="1700" b="0" i="0" u="none" strike="noStrike">
                          <a:solidFill>
                            <a:srgbClr val="000000"/>
                          </a:solidFill>
                          <a:effectLst/>
                          <a:latin typeface="Cambria" panose="02040503050406030204" pitchFamily="18" charset="0"/>
                        </a:rPr>
                        <a:t>SR-6</a:t>
                      </a:r>
                    </a:p>
                  </a:txBody>
                  <a:tcPr marL="9525" marR="9525" marT="9525" marB="0" anchor="b"/>
                </a:tc>
                <a:tc>
                  <a:txBody>
                    <a:bodyPr/>
                    <a:lstStyle/>
                    <a:p>
                      <a:pPr algn="l" fontAlgn="b"/>
                      <a:r>
                        <a:rPr lang="en-US" sz="1700" b="0" i="0" u="none" strike="noStrike" dirty="0">
                          <a:solidFill>
                            <a:srgbClr val="000000"/>
                          </a:solidFill>
                          <a:effectLst/>
                          <a:latin typeface="Cambria" panose="02040503050406030204" pitchFamily="18" charset="0"/>
                        </a:rPr>
                        <a:t> </a:t>
                      </a:r>
                    </a:p>
                  </a:txBody>
                  <a:tcPr marL="9525" marR="9525" marT="9525" marB="0" anchor="b"/>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874292391"/>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Summit Schedule -12 January 2017</a:t>
            </a:r>
            <a:endParaRPr lang="en-US" b="1" dirty="0" smtClean="0">
              <a:solidFill>
                <a:schemeClr val="accent2">
                  <a:lumMod val="75000"/>
                </a:schemeClr>
              </a:solidFill>
              <a:latin typeface="Cambria" panose="02040503050406030204" pitchFamily="18" charset="0"/>
            </a:endParaRPr>
          </a:p>
        </p:txBody>
      </p:sp>
      <p:sp>
        <p:nvSpPr>
          <p:cNvPr id="9" name="Rectangle 8"/>
          <p:cNvSpPr/>
          <p:nvPr/>
        </p:nvSpPr>
        <p:spPr>
          <a:xfrm>
            <a:off x="11415713" y="6364940"/>
            <a:ext cx="447631" cy="420020"/>
          </a:xfrm>
          <a:prstGeom prst="rect">
            <a:avLst/>
          </a:prstGeom>
          <a:noFill/>
        </p:spPr>
        <p:txBody>
          <a:bodyPr wrap="square" rtlCol="0" anchor="t">
            <a:noAutofit/>
          </a:bodyPr>
          <a:lstStyle/>
          <a:p>
            <a:pPr algn="ctr"/>
            <a:r>
              <a:rPr lang="en-US" sz="1600" dirty="0">
                <a:latin typeface="Cambria" panose="02040503050406030204" pitchFamily="18" charset="0"/>
              </a:rPr>
              <a:t>3</a:t>
            </a:r>
            <a:endParaRPr lang="en-US" sz="1400" dirty="0" smtClean="0">
              <a:latin typeface="Cambria" panose="02040503050406030204" pitchFamily="18" charset="0"/>
            </a:endParaRPr>
          </a:p>
        </p:txBody>
      </p:sp>
      <p:graphicFrame>
        <p:nvGraphicFramePr>
          <p:cNvPr id="5" name="Table 4"/>
          <p:cNvGraphicFramePr>
            <a:graphicFrameLocks noGrp="1"/>
          </p:cNvGraphicFramePr>
          <p:nvPr>
            <p:extLst/>
          </p:nvPr>
        </p:nvGraphicFramePr>
        <p:xfrm>
          <a:off x="632474" y="1271922"/>
          <a:ext cx="11230870" cy="5293891"/>
        </p:xfrm>
        <a:graphic>
          <a:graphicData uri="http://schemas.openxmlformats.org/drawingml/2006/table">
            <a:tbl>
              <a:tblPr firstRow="1" bandRow="1">
                <a:tableStyleId>{7DF18680-E054-41AD-8BC1-D1AEF772440D}</a:tableStyleId>
              </a:tblPr>
              <a:tblGrid>
                <a:gridCol w="1948121">
                  <a:extLst>
                    <a:ext uri="{9D8B030D-6E8A-4147-A177-3AD203B41FA5}">
                      <a16:colId xmlns="" xmlns:a16="http://schemas.microsoft.com/office/drawing/2014/main" val="20000"/>
                    </a:ext>
                  </a:extLst>
                </a:gridCol>
                <a:gridCol w="4103817">
                  <a:extLst>
                    <a:ext uri="{9D8B030D-6E8A-4147-A177-3AD203B41FA5}">
                      <a16:colId xmlns="" xmlns:a16="http://schemas.microsoft.com/office/drawing/2014/main" val="20001"/>
                    </a:ext>
                  </a:extLst>
                </a:gridCol>
                <a:gridCol w="2254039"/>
                <a:gridCol w="2924893"/>
              </a:tblGrid>
              <a:tr h="396638">
                <a:tc>
                  <a:txBody>
                    <a:bodyPr/>
                    <a:lstStyle/>
                    <a:p>
                      <a:pPr algn="ctr"/>
                      <a:r>
                        <a:rPr lang="en-US" sz="2000" dirty="0" smtClean="0">
                          <a:latin typeface="Cambria" panose="02040503050406030204" pitchFamily="18" charset="0"/>
                        </a:rPr>
                        <a:t>Time</a:t>
                      </a:r>
                      <a:endParaRPr lang="en-US"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Program</a:t>
                      </a:r>
                      <a:r>
                        <a:rPr lang="en-US" sz="2000" baseline="0" dirty="0" smtClean="0">
                          <a:latin typeface="Cambria" panose="02040503050406030204" pitchFamily="18" charset="0"/>
                        </a:rPr>
                        <a:t> Details</a:t>
                      </a:r>
                      <a:endParaRPr lang="en-US" sz="2000" dirty="0">
                        <a:latin typeface="Cambria" panose="02040503050406030204" pitchFamily="18" charset="0"/>
                      </a:endParaRPr>
                    </a:p>
                  </a:txBody>
                  <a:tcPr/>
                </a:tc>
                <a:tc>
                  <a:txBody>
                    <a:bodyPr/>
                    <a:lstStyle/>
                    <a:p>
                      <a:pPr algn="ctr"/>
                      <a:r>
                        <a:rPr lang="en-US" sz="2000" dirty="0" smtClean="0">
                          <a:latin typeface="Cambria" panose="02040503050406030204" pitchFamily="18" charset="0"/>
                        </a:rPr>
                        <a:t>Venue</a:t>
                      </a:r>
                      <a:endParaRPr lang="en-US" sz="2000" dirty="0">
                        <a:latin typeface="Cambria" panose="02040503050406030204" pitchFamily="18" charset="0"/>
                      </a:endParaRPr>
                    </a:p>
                  </a:txBody>
                  <a:tcPr/>
                </a:tc>
                <a:tc>
                  <a:txBody>
                    <a:bodyPr/>
                    <a:lstStyle/>
                    <a:p>
                      <a:pPr algn="ctr"/>
                      <a:r>
                        <a:rPr lang="en-US" sz="2000" dirty="0" err="1" smtClean="0">
                          <a:latin typeface="Cambria" panose="02040503050406030204" pitchFamily="18" charset="0"/>
                        </a:rPr>
                        <a:t>GoI</a:t>
                      </a:r>
                      <a:r>
                        <a:rPr lang="en-US" sz="2000" dirty="0" smtClean="0">
                          <a:latin typeface="Cambria" panose="02040503050406030204" pitchFamily="18" charset="0"/>
                        </a:rPr>
                        <a:t> Ministers</a:t>
                      </a:r>
                      <a:endParaRPr lang="en-US" sz="2000" dirty="0">
                        <a:latin typeface="Cambria" panose="02040503050406030204" pitchFamily="18" charset="0"/>
                      </a:endParaRPr>
                    </a:p>
                  </a:txBody>
                  <a:tcPr/>
                </a:tc>
                <a:extLst>
                  <a:ext uri="{0D108BD9-81ED-4DB2-BD59-A6C34878D82A}">
                    <a16:rowId xmlns="" xmlns:a16="http://schemas.microsoft.com/office/drawing/2014/main" val="10000"/>
                  </a:ext>
                </a:extLst>
              </a:tr>
              <a:tr h="261933">
                <a:tc>
                  <a:txBody>
                    <a:bodyPr/>
                    <a:lstStyle/>
                    <a:p>
                      <a:pPr marL="0" marR="0" indent="0" algn="ctr"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800" kern="1200" dirty="0">
                          <a:solidFill>
                            <a:schemeClr val="dk1"/>
                          </a:solidFill>
                          <a:latin typeface="Cambria" panose="02040503050406030204" pitchFamily="18" charset="0"/>
                          <a:ea typeface="+mn-ea"/>
                          <a:cs typeface="+mn-cs"/>
                        </a:rPr>
                        <a:t>1300 – 1400</a:t>
                      </a:r>
                    </a:p>
                  </a:txBody>
                  <a:tcPr marL="9525" marR="9525" marT="9525" marB="0" anchor="ctr"/>
                </a:tc>
                <a:tc>
                  <a:txBody>
                    <a:bodyPr/>
                    <a:lstStyle/>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800" kern="1200" dirty="0">
                          <a:solidFill>
                            <a:schemeClr val="dk1"/>
                          </a:solidFill>
                          <a:latin typeface="Cambria" panose="02040503050406030204" pitchFamily="18" charset="0"/>
                          <a:ea typeface="+mn-ea"/>
                          <a:cs typeface="+mn-cs"/>
                        </a:rPr>
                        <a:t>Lunch</a:t>
                      </a:r>
                    </a:p>
                  </a:txBody>
                  <a:tcPr marL="85725" marR="9525" marT="9525" marB="0" anchor="ctr"/>
                </a:tc>
                <a:tc>
                  <a:txBody>
                    <a:bodyPr/>
                    <a:lstStyle/>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800" kern="1200" dirty="0">
                          <a:solidFill>
                            <a:schemeClr val="dk1"/>
                          </a:solidFill>
                          <a:latin typeface="Cambria" panose="02040503050406030204" pitchFamily="18" charset="0"/>
                          <a:ea typeface="+mn-ea"/>
                          <a:cs typeface="+mn-cs"/>
                        </a:rPr>
                        <a:t>Food Courts</a:t>
                      </a:r>
                    </a:p>
                  </a:txBody>
                  <a:tcPr marL="85725" marR="9525" marT="9525" marB="0" anchor="ctr"/>
                </a:tc>
                <a:tc>
                  <a:txBody>
                    <a:bodyPr/>
                    <a:lstStyle/>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800" kern="1200" dirty="0">
                        <a:solidFill>
                          <a:schemeClr val="dk1"/>
                        </a:solidFill>
                        <a:latin typeface="Cambria" panose="02040503050406030204" pitchFamily="18" charset="0"/>
                        <a:ea typeface="+mn-ea"/>
                        <a:cs typeface="+mn-cs"/>
                      </a:endParaRPr>
                    </a:p>
                  </a:txBody>
                  <a:tcPr marL="9525" marR="9525" marT="9525" marB="0" anchor="ctr"/>
                </a:tc>
              </a:tr>
              <a:tr h="293443">
                <a:tc gridSpan="4">
                  <a:txBody>
                    <a:bodyPr/>
                    <a:lstStyle/>
                    <a:p>
                      <a:pPr marL="0" marR="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2000" b="1" kern="1200" baseline="0" dirty="0" smtClean="0">
                          <a:solidFill>
                            <a:schemeClr val="accent2">
                              <a:lumMod val="50000"/>
                            </a:schemeClr>
                          </a:solidFill>
                          <a:latin typeface="Cambria" panose="02040503050406030204" pitchFamily="18" charset="0"/>
                          <a:ea typeface="+mn-ea"/>
                          <a:cs typeface="+mn-cs"/>
                        </a:rPr>
                        <a:t>Theme and Country Seminars</a:t>
                      </a:r>
                      <a:endParaRPr lang="en-US" sz="2000" b="1" kern="1200" baseline="0" dirty="0">
                        <a:solidFill>
                          <a:schemeClr val="accent2">
                            <a:lumMod val="50000"/>
                          </a:schemeClr>
                        </a:solidFill>
                        <a:latin typeface="Cambria" panose="02040503050406030204" pitchFamily="18" charset="0"/>
                        <a:ea typeface="+mn-ea"/>
                        <a:cs typeface="+mn-cs"/>
                      </a:endParaRPr>
                    </a:p>
                  </a:txBody>
                  <a:tcPr marL="9525" marR="9525" marT="9525" marB="0" anchor="ctr"/>
                </a:tc>
                <a:tc hMerge="1">
                  <a:txBody>
                    <a:bodyPr/>
                    <a:lstStyle/>
                    <a:p>
                      <a:pPr algn="l" rtl="0" fontAlgn="ctr"/>
                      <a:endParaRPr lang="en-US" sz="1400" b="0" i="0" u="none" strike="noStrike" dirty="0">
                        <a:solidFill>
                          <a:srgbClr val="000000"/>
                        </a:solidFill>
                        <a:effectLst/>
                        <a:latin typeface="Bookman Old Style" panose="02050604050505020204" pitchFamily="18" charset="0"/>
                      </a:endParaRPr>
                    </a:p>
                  </a:txBody>
                  <a:tcPr marL="85725" marR="9525" marT="9525" marB="0" anchor="ctr"/>
                </a:tc>
                <a:tc hMerge="1">
                  <a:txBody>
                    <a:bodyPr/>
                    <a:lstStyle/>
                    <a:p>
                      <a:endParaRPr lang="en-US"/>
                    </a:p>
                  </a:txBody>
                  <a:tcPr/>
                </a:tc>
                <a:tc hMerge="1">
                  <a:txBody>
                    <a:bodyPr/>
                    <a:lstStyle/>
                    <a:p>
                      <a:endParaRPr lang="en-US"/>
                    </a:p>
                  </a:txBody>
                  <a:tcPr/>
                </a:tc>
              </a:tr>
              <a:tr h="766103">
                <a:tc rowSpan="5">
                  <a:txBody>
                    <a:bodyPr/>
                    <a:lstStyle/>
                    <a:p>
                      <a:pPr algn="ctr" rtl="0" fontAlgn="ctr"/>
                      <a:r>
                        <a:rPr lang="en-US" sz="1800" b="0" i="0" u="none" strike="noStrike" dirty="0">
                          <a:solidFill>
                            <a:srgbClr val="000000"/>
                          </a:solidFill>
                          <a:effectLst/>
                          <a:latin typeface="Cambria" panose="02040503050406030204" pitchFamily="18" charset="0"/>
                        </a:rPr>
                        <a:t>1400 – 1630</a:t>
                      </a:r>
                      <a:br>
                        <a:rPr lang="en-US" sz="1800" b="0" i="0" u="none" strike="noStrike" dirty="0">
                          <a:solidFill>
                            <a:srgbClr val="000000"/>
                          </a:solidFill>
                          <a:effectLst/>
                          <a:latin typeface="Cambria" panose="02040503050406030204" pitchFamily="18" charset="0"/>
                        </a:rPr>
                      </a:br>
                      <a:r>
                        <a:rPr lang="en-US" sz="1800" b="0" i="0" u="none" strike="noStrike" dirty="0">
                          <a:solidFill>
                            <a:srgbClr val="000000"/>
                          </a:solidFill>
                          <a:effectLst/>
                          <a:latin typeface="Cambria" panose="02040503050406030204" pitchFamily="18" charset="0"/>
                        </a:rPr>
                        <a:t>Theme &amp; Country Seminars</a:t>
                      </a:r>
                    </a:p>
                  </a:txBody>
                  <a:tcPr marL="9525" marR="9525" marT="9525" marB="0" anchor="ctr"/>
                </a:tc>
                <a:tc>
                  <a:txBody>
                    <a:bodyPr/>
                    <a:lstStyle/>
                    <a:p>
                      <a:pPr algn="l" rtl="0" fontAlgn="ctr"/>
                      <a:r>
                        <a:rPr lang="en-US" sz="1800" b="0" i="0" u="none" strike="noStrike" dirty="0" smtClean="0">
                          <a:solidFill>
                            <a:srgbClr val="000000"/>
                          </a:solidFill>
                          <a:effectLst/>
                          <a:latin typeface="Cambria" panose="02040503050406030204" pitchFamily="18" charset="0"/>
                        </a:rPr>
                        <a:t>Logistics &amp; Infrastructure</a:t>
                      </a: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SR-2</a:t>
                      </a:r>
                      <a:br>
                        <a:rPr lang="en-US" sz="1800" b="0" i="0" u="none" strike="noStrike" dirty="0">
                          <a:solidFill>
                            <a:srgbClr val="000000"/>
                          </a:solidFill>
                          <a:effectLst/>
                          <a:latin typeface="Cambria" panose="02040503050406030204" pitchFamily="18" charset="0"/>
                        </a:rPr>
                      </a:b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dirty="0" smtClean="0">
                          <a:solidFill>
                            <a:srgbClr val="000000"/>
                          </a:solidFill>
                          <a:effectLst/>
                          <a:latin typeface="Cambria" panose="02040503050406030204" pitchFamily="18" charset="0"/>
                        </a:rPr>
                        <a:t>Shri Nitin </a:t>
                      </a:r>
                      <a:r>
                        <a:rPr lang="en-US" sz="1800" b="0" i="0" u="none" strike="noStrike" dirty="0" err="1" smtClean="0">
                          <a:solidFill>
                            <a:srgbClr val="000000"/>
                          </a:solidFill>
                          <a:effectLst/>
                          <a:latin typeface="Cambria" panose="02040503050406030204" pitchFamily="18" charset="0"/>
                        </a:rPr>
                        <a:t>Gadkari</a:t>
                      </a:r>
                      <a:r>
                        <a:rPr lang="en-US" sz="1800" b="0" i="0" u="none" strike="noStrike" dirty="0" smtClean="0">
                          <a:solidFill>
                            <a:srgbClr val="000000"/>
                          </a:solidFill>
                          <a:effectLst/>
                          <a:latin typeface="Cambria" panose="02040503050406030204" pitchFamily="18" charset="0"/>
                        </a:rPr>
                        <a:t>, Hon’ble Minister, Road Transport,</a:t>
                      </a:r>
                      <a:r>
                        <a:rPr lang="en-US" sz="1800" b="0" i="0" u="none" strike="noStrike" baseline="0" dirty="0" smtClean="0">
                          <a:solidFill>
                            <a:srgbClr val="000000"/>
                          </a:solidFill>
                          <a:effectLst/>
                          <a:latin typeface="Cambria" panose="02040503050406030204" pitchFamily="18" charset="0"/>
                        </a:rPr>
                        <a:t> </a:t>
                      </a:r>
                      <a:r>
                        <a:rPr lang="en-US" sz="1800" b="0" i="0" u="none" strike="noStrike" dirty="0" smtClean="0">
                          <a:solidFill>
                            <a:srgbClr val="000000"/>
                          </a:solidFill>
                          <a:effectLst/>
                          <a:latin typeface="Cambria" panose="02040503050406030204" pitchFamily="18" charset="0"/>
                        </a:rPr>
                        <a:t>Highways and Shipping</a:t>
                      </a:r>
                      <a:endParaRPr lang="en-US" sz="1800" b="0" i="0" u="none" strike="noStrike" dirty="0">
                        <a:solidFill>
                          <a:srgbClr val="000000"/>
                        </a:solidFill>
                        <a:effectLst/>
                        <a:latin typeface="Cambria" panose="02040503050406030204" pitchFamily="18" charset="0"/>
                      </a:endParaRPr>
                    </a:p>
                  </a:txBody>
                  <a:tcPr marL="85725" marR="9525" marT="9525" marB="0" anchor="ctr"/>
                </a:tc>
                <a:extLst>
                  <a:ext uri="{0D108BD9-81ED-4DB2-BD59-A6C34878D82A}">
                    <a16:rowId xmlns="" xmlns:a16="http://schemas.microsoft.com/office/drawing/2014/main" val="10001"/>
                  </a:ext>
                </a:extLst>
              </a:tr>
              <a:tr h="683729">
                <a:tc vMerge="1">
                  <a:txBody>
                    <a:bodyPr/>
                    <a:lstStyle/>
                    <a:p>
                      <a:endParaRPr lang="en-US"/>
                    </a:p>
                  </a:txBody>
                  <a:tcPr/>
                </a:tc>
                <a:tc>
                  <a:txBody>
                    <a:bodyPr/>
                    <a:lstStyle/>
                    <a:p>
                      <a:pPr algn="l" rtl="0" fontAlgn="ctr"/>
                      <a:r>
                        <a:rPr lang="en-US" sz="1800" b="1" i="0" u="none" strike="noStrike">
                          <a:solidFill>
                            <a:srgbClr val="000000"/>
                          </a:solidFill>
                          <a:effectLst/>
                          <a:latin typeface="Cambria" panose="02040503050406030204" pitchFamily="18" charset="0"/>
                        </a:rPr>
                        <a:t>Make In Gujarat Series:</a:t>
                      </a:r>
                      <a:r>
                        <a:rPr lang="en-US" sz="1800" b="0" i="0" u="none" strike="noStrike">
                          <a:solidFill>
                            <a:srgbClr val="000000"/>
                          </a:solidFill>
                          <a:effectLst/>
                          <a:latin typeface="Cambria" panose="02040503050406030204" pitchFamily="18" charset="0"/>
                        </a:rPr>
                        <a:t/>
                      </a:r>
                      <a:br>
                        <a:rPr lang="en-US" sz="1800" b="0" i="0" u="none" strike="noStrike">
                          <a:solidFill>
                            <a:srgbClr val="000000"/>
                          </a:solidFill>
                          <a:effectLst/>
                          <a:latin typeface="Cambria" panose="02040503050406030204" pitchFamily="18" charset="0"/>
                        </a:rPr>
                      </a:br>
                      <a:r>
                        <a:rPr lang="en-US" sz="1800" b="0" i="0" u="none" strike="noStrike">
                          <a:solidFill>
                            <a:srgbClr val="000000"/>
                          </a:solidFill>
                          <a:effectLst/>
                          <a:latin typeface="Cambria" panose="02040503050406030204" pitchFamily="18" charset="0"/>
                        </a:rPr>
                        <a:t>Plastics</a:t>
                      </a: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SR-4</a:t>
                      </a:r>
                      <a:br>
                        <a:rPr lang="en-US" sz="1800" b="0" i="0" u="none" strike="noStrike" dirty="0">
                          <a:solidFill>
                            <a:srgbClr val="000000"/>
                          </a:solidFill>
                          <a:effectLst/>
                          <a:latin typeface="Cambria" panose="02040503050406030204" pitchFamily="18" charset="0"/>
                        </a:rPr>
                      </a:b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Shri </a:t>
                      </a:r>
                      <a:r>
                        <a:rPr lang="en-US" sz="1800" b="0" i="0" u="none" strike="noStrike" dirty="0" err="1">
                          <a:solidFill>
                            <a:srgbClr val="000000"/>
                          </a:solidFill>
                          <a:effectLst/>
                          <a:latin typeface="Cambria" panose="02040503050406030204" pitchFamily="18" charset="0"/>
                        </a:rPr>
                        <a:t>Ananth</a:t>
                      </a:r>
                      <a:r>
                        <a:rPr lang="en-US" sz="1800" b="0" i="0" u="none" strike="noStrike" dirty="0">
                          <a:solidFill>
                            <a:srgbClr val="000000"/>
                          </a:solidFill>
                          <a:effectLst/>
                          <a:latin typeface="Cambria" panose="02040503050406030204" pitchFamily="18" charset="0"/>
                        </a:rPr>
                        <a:t> Kumar</a:t>
                      </a:r>
                      <a:r>
                        <a:rPr lang="en-US" sz="1800" b="0" i="0" u="none" strike="noStrike" dirty="0" smtClean="0">
                          <a:solidFill>
                            <a:srgbClr val="000000"/>
                          </a:solidFill>
                          <a:effectLst/>
                          <a:latin typeface="Cambria" panose="02040503050406030204" pitchFamily="18" charset="0"/>
                        </a:rPr>
                        <a:t>, Hon’ble Minister</a:t>
                      </a:r>
                      <a:r>
                        <a:rPr lang="en-US" sz="1800" b="0" i="0" u="none" strike="noStrike" dirty="0">
                          <a:solidFill>
                            <a:srgbClr val="000000"/>
                          </a:solidFill>
                          <a:effectLst/>
                          <a:latin typeface="Cambria" panose="02040503050406030204" pitchFamily="18" charset="0"/>
                        </a:rPr>
                        <a:t>, Chemicals &amp; </a:t>
                      </a:r>
                      <a:r>
                        <a:rPr lang="en-US" sz="1800" b="0" i="0" u="none" strike="noStrike" dirty="0" smtClean="0">
                          <a:solidFill>
                            <a:srgbClr val="000000"/>
                          </a:solidFill>
                          <a:effectLst/>
                          <a:latin typeface="Cambria" panose="02040503050406030204" pitchFamily="18" charset="0"/>
                        </a:rPr>
                        <a:t>Fertilizers</a:t>
                      </a:r>
                      <a:endParaRPr lang="en-US" sz="1800" b="0" i="0" u="none" strike="noStrike" dirty="0">
                        <a:solidFill>
                          <a:srgbClr val="000000"/>
                        </a:solidFill>
                        <a:effectLst/>
                        <a:latin typeface="Cambria" panose="02040503050406030204" pitchFamily="18" charset="0"/>
                      </a:endParaRPr>
                    </a:p>
                  </a:txBody>
                  <a:tcPr marL="85725" marR="9525" marT="9525" marB="0" anchor="ctr"/>
                </a:tc>
                <a:extLst>
                  <a:ext uri="{0D108BD9-81ED-4DB2-BD59-A6C34878D82A}">
                    <a16:rowId xmlns="" xmlns:a16="http://schemas.microsoft.com/office/drawing/2014/main" val="10002"/>
                  </a:ext>
                </a:extLst>
              </a:tr>
              <a:tr h="546210">
                <a:tc vMerge="1">
                  <a:txBody>
                    <a:bodyPr/>
                    <a:lstStyle/>
                    <a:p>
                      <a:endParaRPr lang="en-US"/>
                    </a:p>
                  </a:txBody>
                  <a:tcPr/>
                </a:tc>
                <a:tc>
                  <a:txBody>
                    <a:bodyPr/>
                    <a:lstStyle/>
                    <a:p>
                      <a:pPr algn="l" rtl="0" fontAlgn="ctr"/>
                      <a:r>
                        <a:rPr lang="en-US" sz="1800" b="1" i="0" u="none" strike="noStrike">
                          <a:solidFill>
                            <a:srgbClr val="000000"/>
                          </a:solidFill>
                          <a:effectLst/>
                          <a:latin typeface="Cambria" panose="02040503050406030204" pitchFamily="18" charset="0"/>
                        </a:rPr>
                        <a:t>Make In Gujarat Series:</a:t>
                      </a:r>
                      <a:r>
                        <a:rPr lang="en-US" sz="1800" b="0" i="0" u="none" strike="noStrike">
                          <a:solidFill>
                            <a:srgbClr val="000000"/>
                          </a:solidFill>
                          <a:effectLst/>
                          <a:latin typeface="Cambria" panose="02040503050406030204" pitchFamily="18" charset="0"/>
                        </a:rPr>
                        <a:t/>
                      </a:r>
                      <a:br>
                        <a:rPr lang="en-US" sz="1800" b="0" i="0" u="none" strike="noStrike">
                          <a:solidFill>
                            <a:srgbClr val="000000"/>
                          </a:solidFill>
                          <a:effectLst/>
                          <a:latin typeface="Cambria" panose="02040503050406030204" pitchFamily="18" charset="0"/>
                        </a:rPr>
                      </a:br>
                      <a:r>
                        <a:rPr lang="en-US" sz="1800" b="0" i="0" u="none" strike="noStrike">
                          <a:solidFill>
                            <a:srgbClr val="000000"/>
                          </a:solidFill>
                          <a:effectLst/>
                          <a:latin typeface="Cambria" panose="02040503050406030204" pitchFamily="18" charset="0"/>
                        </a:rPr>
                        <a:t>Aerospace and Defence </a:t>
                      </a: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SR-1</a:t>
                      </a:r>
                      <a:br>
                        <a:rPr lang="en-US" sz="1800" b="0" i="0" u="none" strike="noStrike" dirty="0">
                          <a:solidFill>
                            <a:srgbClr val="000000"/>
                          </a:solidFill>
                          <a:effectLst/>
                          <a:latin typeface="Cambria" panose="02040503050406030204" pitchFamily="18" charset="0"/>
                        </a:rPr>
                      </a:br>
                      <a:endParaRPr lang="en-US" sz="1800" b="0" i="0" u="none" strike="noStrike" dirty="0">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Shri </a:t>
                      </a:r>
                      <a:r>
                        <a:rPr lang="en-US" sz="1800" b="0" i="0" u="none" strike="noStrike" dirty="0" err="1">
                          <a:solidFill>
                            <a:srgbClr val="000000"/>
                          </a:solidFill>
                          <a:effectLst/>
                          <a:latin typeface="Cambria" panose="02040503050406030204" pitchFamily="18" charset="0"/>
                        </a:rPr>
                        <a:t>Manohar</a:t>
                      </a:r>
                      <a:r>
                        <a:rPr lang="en-US" sz="1800" b="0" i="0" u="none" strike="noStrike" dirty="0">
                          <a:solidFill>
                            <a:srgbClr val="000000"/>
                          </a:solidFill>
                          <a:effectLst/>
                          <a:latin typeface="Cambria" panose="02040503050406030204" pitchFamily="18" charset="0"/>
                        </a:rPr>
                        <a:t> </a:t>
                      </a:r>
                      <a:r>
                        <a:rPr lang="en-US" sz="1800" b="0" i="0" u="none" strike="noStrike" dirty="0" err="1">
                          <a:solidFill>
                            <a:srgbClr val="000000"/>
                          </a:solidFill>
                          <a:effectLst/>
                          <a:latin typeface="Cambria" panose="02040503050406030204" pitchFamily="18" charset="0"/>
                        </a:rPr>
                        <a:t>Parrikar</a:t>
                      </a:r>
                      <a:r>
                        <a:rPr lang="en-US" sz="1800" b="0" i="0" u="none" strike="noStrike" dirty="0">
                          <a:solidFill>
                            <a:srgbClr val="000000"/>
                          </a:solidFill>
                          <a:effectLst/>
                          <a:latin typeface="Cambria" panose="02040503050406030204" pitchFamily="18" charset="0"/>
                        </a:rPr>
                        <a:t>, </a:t>
                      </a:r>
                      <a:r>
                        <a:rPr lang="en-US" sz="1800" b="0" i="0" u="none" strike="noStrike" dirty="0" smtClean="0">
                          <a:solidFill>
                            <a:srgbClr val="000000"/>
                          </a:solidFill>
                          <a:effectLst/>
                          <a:latin typeface="Cambria" panose="02040503050406030204" pitchFamily="18" charset="0"/>
                        </a:rPr>
                        <a:t>Hon’ble Minister </a:t>
                      </a:r>
                      <a:r>
                        <a:rPr lang="en-US" sz="1800" b="0" i="0" u="none" strike="noStrike" dirty="0" err="1" smtClean="0">
                          <a:solidFill>
                            <a:srgbClr val="000000"/>
                          </a:solidFill>
                          <a:effectLst/>
                          <a:latin typeface="Cambria" panose="02040503050406030204" pitchFamily="18" charset="0"/>
                        </a:rPr>
                        <a:t>Defence</a:t>
                      </a:r>
                      <a:endParaRPr lang="en-US" sz="1800" b="0" i="0" u="none" strike="noStrike" dirty="0">
                        <a:solidFill>
                          <a:srgbClr val="000000"/>
                        </a:solidFill>
                        <a:effectLst/>
                        <a:latin typeface="Cambria" panose="02040503050406030204" pitchFamily="18" charset="0"/>
                      </a:endParaRPr>
                    </a:p>
                  </a:txBody>
                  <a:tcPr marL="85725" marR="9525" marT="9525" marB="0" anchor="ctr"/>
                </a:tc>
                <a:extLst>
                  <a:ext uri="{0D108BD9-81ED-4DB2-BD59-A6C34878D82A}">
                    <a16:rowId xmlns="" xmlns:a16="http://schemas.microsoft.com/office/drawing/2014/main" val="10003"/>
                  </a:ext>
                </a:extLst>
              </a:tr>
              <a:tr h="410978">
                <a:tc vMerge="1">
                  <a:txBody>
                    <a:bodyPr/>
                    <a:lstStyle/>
                    <a:p>
                      <a:endParaRPr lang="en-US"/>
                    </a:p>
                  </a:txBody>
                  <a:tcPr/>
                </a:tc>
                <a:tc>
                  <a:txBody>
                    <a:bodyPr/>
                    <a:lstStyle/>
                    <a:p>
                      <a:pPr algn="l" rtl="0" fontAlgn="ctr"/>
                      <a:r>
                        <a:rPr lang="en-US" sz="1800" b="0" i="0" u="none" strike="noStrike">
                          <a:solidFill>
                            <a:srgbClr val="000000"/>
                          </a:solidFill>
                          <a:effectLst/>
                          <a:latin typeface="Cambria" panose="02040503050406030204" pitchFamily="18" charset="0"/>
                        </a:rPr>
                        <a:t>Country Seminars</a:t>
                      </a:r>
                    </a:p>
                  </a:txBody>
                  <a:tcPr marL="85725" marR="9525" marT="9525" marB="0" anchor="ctr"/>
                </a:tc>
                <a:tc>
                  <a:txBody>
                    <a:bodyPr/>
                    <a:lstStyle/>
                    <a:p>
                      <a:pPr algn="l" rtl="0" fontAlgn="ctr"/>
                      <a:r>
                        <a:rPr lang="en-US" sz="1800" b="0" i="0" u="none" strike="noStrike">
                          <a:solidFill>
                            <a:srgbClr val="000000"/>
                          </a:solidFill>
                          <a:effectLst/>
                          <a:latin typeface="Cambria" panose="02040503050406030204" pitchFamily="18" charset="0"/>
                        </a:rPr>
                        <a:t>CH (Country Halls) </a:t>
                      </a: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 </a:t>
                      </a:r>
                    </a:p>
                  </a:txBody>
                  <a:tcPr marL="85725" marR="9525" marT="9525" marB="0" anchor="ctr"/>
                </a:tc>
                <a:extLst>
                  <a:ext uri="{0D108BD9-81ED-4DB2-BD59-A6C34878D82A}">
                    <a16:rowId xmlns="" xmlns:a16="http://schemas.microsoft.com/office/drawing/2014/main" val="10004"/>
                  </a:ext>
                </a:extLst>
              </a:tr>
              <a:tr h="275746">
                <a:tc vMerge="1">
                  <a:txBody>
                    <a:bodyPr/>
                    <a:lstStyle/>
                    <a:p>
                      <a:endParaRPr lang="en-US"/>
                    </a:p>
                  </a:txBody>
                  <a:tcPr/>
                </a:tc>
                <a:tc>
                  <a:txBody>
                    <a:bodyPr/>
                    <a:lstStyle/>
                    <a:p>
                      <a:pPr algn="l" fontAlgn="b"/>
                      <a:r>
                        <a:rPr lang="en-US" sz="1800" b="0" i="0" u="none" strike="noStrike">
                          <a:solidFill>
                            <a:srgbClr val="000000"/>
                          </a:solidFill>
                          <a:effectLst/>
                          <a:latin typeface="Cambria" panose="02040503050406030204" pitchFamily="18" charset="0"/>
                        </a:rPr>
                        <a:t>B2B meetings</a:t>
                      </a:r>
                    </a:p>
                  </a:txBody>
                  <a:tcPr marL="9525" marR="9525" marT="9525" marB="0" anchor="b"/>
                </a:tc>
                <a:tc>
                  <a:txBody>
                    <a:bodyPr/>
                    <a:lstStyle/>
                    <a:p>
                      <a:pPr algn="l" fontAlgn="b"/>
                      <a:r>
                        <a:rPr lang="en-US" sz="1800" b="0" i="0" u="none" strike="noStrike">
                          <a:solidFill>
                            <a:srgbClr val="000000"/>
                          </a:solidFill>
                          <a:effectLst/>
                          <a:latin typeface="Cambria" panose="02040503050406030204" pitchFamily="18" charset="0"/>
                        </a:rPr>
                        <a:t>SR-6</a:t>
                      </a:r>
                    </a:p>
                  </a:txBody>
                  <a:tcPr marL="9525" marR="9525" marT="9525" marB="0" anchor="b"/>
                </a:tc>
                <a:tc>
                  <a:txBody>
                    <a:bodyPr/>
                    <a:lstStyle/>
                    <a:p>
                      <a:pPr algn="l" fontAlgn="b"/>
                      <a:r>
                        <a:rPr lang="en-US" sz="1800" b="0" i="0" u="none" strike="noStrike" dirty="0">
                          <a:solidFill>
                            <a:srgbClr val="000000"/>
                          </a:solidFill>
                          <a:effectLst/>
                          <a:latin typeface="Cambria" panose="02040503050406030204" pitchFamily="18" charset="0"/>
                        </a:rPr>
                        <a:t> </a:t>
                      </a:r>
                    </a:p>
                  </a:txBody>
                  <a:tcPr marL="9525" marR="9525" marT="9525" marB="0" anchor="b"/>
                </a:tc>
                <a:extLst>
                  <a:ext uri="{0D108BD9-81ED-4DB2-BD59-A6C34878D82A}">
                    <a16:rowId xmlns="" xmlns:a16="http://schemas.microsoft.com/office/drawing/2014/main" val="10005"/>
                  </a:ext>
                </a:extLst>
              </a:tr>
              <a:tr h="1134333">
                <a:tc>
                  <a:txBody>
                    <a:bodyPr/>
                    <a:lstStyle/>
                    <a:p>
                      <a:pPr algn="ctr" rtl="0" fontAlgn="ctr"/>
                      <a:r>
                        <a:rPr lang="en-US" sz="1800" b="0" i="0" u="none" strike="noStrike">
                          <a:solidFill>
                            <a:srgbClr val="000000"/>
                          </a:solidFill>
                          <a:effectLst/>
                          <a:latin typeface="Cambria" panose="02040503050406030204" pitchFamily="18" charset="0"/>
                        </a:rPr>
                        <a:t>1700 onwards</a:t>
                      </a:r>
                    </a:p>
                  </a:txBody>
                  <a:tcPr marL="9525" marR="9525" marT="9525" marB="0" anchor="ctr"/>
                </a:tc>
                <a:tc>
                  <a:txBody>
                    <a:bodyPr/>
                    <a:lstStyle/>
                    <a:p>
                      <a:pPr algn="l" rtl="0" fontAlgn="ctr"/>
                      <a:r>
                        <a:rPr lang="en-US" sz="1800" b="0" i="0" u="none" strike="noStrike">
                          <a:solidFill>
                            <a:srgbClr val="000000"/>
                          </a:solidFill>
                          <a:effectLst/>
                          <a:latin typeface="Cambria" panose="02040503050406030204" pitchFamily="18" charset="0"/>
                        </a:rPr>
                        <a:t>Valedictory Session</a:t>
                      </a:r>
                    </a:p>
                  </a:txBody>
                  <a:tcPr marL="85725" marR="9525" marT="9525" marB="0" anchor="ctr"/>
                </a:tc>
                <a:tc>
                  <a:txBody>
                    <a:bodyPr/>
                    <a:lstStyle/>
                    <a:p>
                      <a:pPr algn="l" rtl="0" fontAlgn="ctr"/>
                      <a:r>
                        <a:rPr lang="en-US" sz="1800" b="0" i="0" u="none" strike="noStrike">
                          <a:solidFill>
                            <a:srgbClr val="000000"/>
                          </a:solidFill>
                          <a:effectLst/>
                          <a:latin typeface="Cambria" panose="02040503050406030204" pitchFamily="18" charset="0"/>
                        </a:rPr>
                        <a:t>Main Convention Hall</a:t>
                      </a:r>
                      <a:br>
                        <a:rPr lang="en-US" sz="1800" b="0" i="0" u="none" strike="noStrike">
                          <a:solidFill>
                            <a:srgbClr val="000000"/>
                          </a:solidFill>
                          <a:effectLst/>
                          <a:latin typeface="Cambria" panose="02040503050406030204" pitchFamily="18" charset="0"/>
                        </a:rPr>
                      </a:br>
                      <a:endParaRPr lang="en-US" sz="1800" b="0" i="0" u="none" strike="noStrike">
                        <a:solidFill>
                          <a:srgbClr val="000000"/>
                        </a:solidFill>
                        <a:effectLst/>
                        <a:latin typeface="Cambria" panose="02040503050406030204" pitchFamily="18" charset="0"/>
                      </a:endParaRPr>
                    </a:p>
                  </a:txBody>
                  <a:tcPr marL="85725" marR="9525" marT="9525" marB="0" anchor="ctr"/>
                </a:tc>
                <a:tc>
                  <a:txBody>
                    <a:bodyPr/>
                    <a:lstStyle/>
                    <a:p>
                      <a:pPr algn="l" rtl="0" fontAlgn="ctr"/>
                      <a:r>
                        <a:rPr lang="en-US" sz="1800" b="0" i="0" u="none" strike="noStrike" dirty="0">
                          <a:solidFill>
                            <a:srgbClr val="000000"/>
                          </a:solidFill>
                          <a:effectLst/>
                          <a:latin typeface="Cambria" panose="02040503050406030204" pitchFamily="18" charset="0"/>
                        </a:rPr>
                        <a:t>Shri </a:t>
                      </a:r>
                      <a:r>
                        <a:rPr lang="en-US" sz="1800" b="0" i="0" u="none" strike="noStrike" dirty="0" err="1">
                          <a:solidFill>
                            <a:srgbClr val="000000"/>
                          </a:solidFill>
                          <a:effectLst/>
                          <a:latin typeface="Cambria" panose="02040503050406030204" pitchFamily="18" charset="0"/>
                        </a:rPr>
                        <a:t>Manohar</a:t>
                      </a:r>
                      <a:r>
                        <a:rPr lang="en-US" sz="1800" b="0" i="0" u="none" strike="noStrike" dirty="0">
                          <a:solidFill>
                            <a:srgbClr val="000000"/>
                          </a:solidFill>
                          <a:effectLst/>
                          <a:latin typeface="Cambria" panose="02040503050406030204" pitchFamily="18" charset="0"/>
                        </a:rPr>
                        <a:t> </a:t>
                      </a:r>
                      <a:r>
                        <a:rPr lang="en-US" sz="1800" b="0" i="0" u="none" strike="noStrike" dirty="0" err="1">
                          <a:solidFill>
                            <a:srgbClr val="000000"/>
                          </a:solidFill>
                          <a:effectLst/>
                          <a:latin typeface="Cambria" panose="02040503050406030204" pitchFamily="18" charset="0"/>
                        </a:rPr>
                        <a:t>Parrikar</a:t>
                      </a:r>
                      <a:r>
                        <a:rPr lang="en-US" sz="1800" b="0" i="0" u="none" strike="noStrike" dirty="0">
                          <a:solidFill>
                            <a:srgbClr val="000000"/>
                          </a:solidFill>
                          <a:effectLst/>
                          <a:latin typeface="Cambria" panose="02040503050406030204" pitchFamily="18" charset="0"/>
                        </a:rPr>
                        <a:t>, </a:t>
                      </a:r>
                      <a:r>
                        <a:rPr lang="en-US" sz="1800" b="0" i="0" u="none" strike="noStrike" dirty="0" smtClean="0">
                          <a:solidFill>
                            <a:srgbClr val="000000"/>
                          </a:solidFill>
                          <a:effectLst/>
                          <a:latin typeface="Cambria" panose="02040503050406030204" pitchFamily="18" charset="0"/>
                        </a:rPr>
                        <a:t>Hon’ble </a:t>
                      </a:r>
                      <a:r>
                        <a:rPr lang="en-US" sz="1800" b="0" i="0" u="none" strike="noStrike" dirty="0" err="1" smtClean="0">
                          <a:solidFill>
                            <a:srgbClr val="000000"/>
                          </a:solidFill>
                          <a:effectLst/>
                          <a:latin typeface="Cambria" panose="02040503050406030204" pitchFamily="18" charset="0"/>
                        </a:rPr>
                        <a:t>Defence</a:t>
                      </a:r>
                      <a:r>
                        <a:rPr lang="en-US" sz="1800" b="0" i="0" u="none" strike="noStrike" dirty="0" smtClean="0">
                          <a:solidFill>
                            <a:srgbClr val="000000"/>
                          </a:solidFill>
                          <a:effectLst/>
                          <a:latin typeface="Cambria" panose="02040503050406030204" pitchFamily="18" charset="0"/>
                        </a:rPr>
                        <a:t> Minister,</a:t>
                      </a:r>
                      <a:r>
                        <a:rPr lang="en-US" sz="1800" b="0" i="0" u="none" strike="noStrike" baseline="0" dirty="0" smtClean="0">
                          <a:solidFill>
                            <a:srgbClr val="000000"/>
                          </a:solidFill>
                          <a:effectLst/>
                          <a:latin typeface="Cambria" panose="02040503050406030204" pitchFamily="18" charset="0"/>
                        </a:rPr>
                        <a:t> </a:t>
                      </a:r>
                      <a:r>
                        <a:rPr lang="en-US" sz="1800" b="0" i="0" u="none" strike="noStrike" dirty="0" smtClean="0">
                          <a:solidFill>
                            <a:srgbClr val="000000"/>
                          </a:solidFill>
                          <a:effectLst/>
                          <a:latin typeface="Cambria" panose="02040503050406030204" pitchFamily="18" charset="0"/>
                        </a:rPr>
                        <a:t> </a:t>
                      </a:r>
                      <a:r>
                        <a:rPr lang="en-US" sz="1800" b="0" i="0" u="none" strike="noStrike" dirty="0">
                          <a:solidFill>
                            <a:srgbClr val="000000"/>
                          </a:solidFill>
                          <a:effectLst/>
                          <a:latin typeface="Cambria" panose="02040503050406030204" pitchFamily="18" charset="0"/>
                        </a:rPr>
                        <a:t>Shri Piyush Goyal</a:t>
                      </a:r>
                      <a:r>
                        <a:rPr lang="en-US" sz="1800" b="0" i="0" u="none" strike="noStrike" dirty="0" smtClean="0">
                          <a:solidFill>
                            <a:srgbClr val="000000"/>
                          </a:solidFill>
                          <a:effectLst/>
                          <a:latin typeface="Cambria" panose="02040503050406030204" pitchFamily="18" charset="0"/>
                        </a:rPr>
                        <a:t>, Hon’ble </a:t>
                      </a:r>
                      <a:r>
                        <a:rPr lang="en-US" sz="1800" b="0" i="0" u="none" strike="noStrike" dirty="0" err="1" smtClean="0">
                          <a:solidFill>
                            <a:srgbClr val="000000"/>
                          </a:solidFill>
                          <a:effectLst/>
                          <a:latin typeface="Cambria" panose="02040503050406030204" pitchFamily="18" charset="0"/>
                        </a:rPr>
                        <a:t>MoS</a:t>
                      </a:r>
                      <a:r>
                        <a:rPr lang="en-US" sz="1800" b="0" i="0" u="none" strike="noStrike" dirty="0">
                          <a:solidFill>
                            <a:srgbClr val="000000"/>
                          </a:solidFill>
                          <a:effectLst/>
                          <a:latin typeface="Cambria" panose="02040503050406030204" pitchFamily="18" charset="0"/>
                        </a:rPr>
                        <a:t>, Power, Coal, New &amp; Renewable Energy </a:t>
                      </a:r>
                    </a:p>
                  </a:txBody>
                  <a:tcPr marL="85725" marR="9525" marT="9525" marB="0" anchor="ctr"/>
                </a:tc>
              </a:tr>
            </a:tbl>
          </a:graphicData>
        </a:graphic>
      </p:graphicFrame>
    </p:spTree>
    <p:extLst>
      <p:ext uri="{BB962C8B-B14F-4D97-AF65-F5344CB8AC3E}">
        <p14:creationId xmlns:p14="http://schemas.microsoft.com/office/powerpoint/2010/main" val="3834472524"/>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Summit Schedule -13 January 2017</a:t>
            </a:r>
            <a:endParaRPr lang="en-US" b="1" dirty="0" smtClean="0">
              <a:solidFill>
                <a:schemeClr val="accent2">
                  <a:lumMod val="75000"/>
                </a:schemeClr>
              </a:solidFill>
              <a:latin typeface="Cambria" panose="02040503050406030204" pitchFamily="18" charset="0"/>
            </a:endParaRPr>
          </a:p>
        </p:txBody>
      </p:sp>
      <p:graphicFrame>
        <p:nvGraphicFramePr>
          <p:cNvPr id="6" name="Table 5"/>
          <p:cNvGraphicFramePr>
            <a:graphicFrameLocks noGrp="1"/>
          </p:cNvGraphicFramePr>
          <p:nvPr>
            <p:extLst/>
          </p:nvPr>
        </p:nvGraphicFramePr>
        <p:xfrm>
          <a:off x="618186" y="1417518"/>
          <a:ext cx="10985679" cy="1085850"/>
        </p:xfrm>
        <a:graphic>
          <a:graphicData uri="http://schemas.openxmlformats.org/drawingml/2006/table">
            <a:tbl>
              <a:tblPr firstRow="1" bandRow="1">
                <a:tableStyleId>{7DF18680-E054-41AD-8BC1-D1AEF772440D}</a:tableStyleId>
              </a:tblPr>
              <a:tblGrid>
                <a:gridCol w="2386342">
                  <a:extLst>
                    <a:ext uri="{9D8B030D-6E8A-4147-A177-3AD203B41FA5}">
                      <a16:colId xmlns="" xmlns:a16="http://schemas.microsoft.com/office/drawing/2014/main" val="20000"/>
                    </a:ext>
                  </a:extLst>
                </a:gridCol>
                <a:gridCol w="6026437">
                  <a:extLst>
                    <a:ext uri="{9D8B030D-6E8A-4147-A177-3AD203B41FA5}">
                      <a16:colId xmlns="" xmlns:a16="http://schemas.microsoft.com/office/drawing/2014/main" val="20001"/>
                    </a:ext>
                  </a:extLst>
                </a:gridCol>
                <a:gridCol w="2572900">
                  <a:extLst>
                    <a:ext uri="{9D8B030D-6E8A-4147-A177-3AD203B41FA5}">
                      <a16:colId xmlns="" xmlns:a16="http://schemas.microsoft.com/office/drawing/2014/main" val="20002"/>
                    </a:ext>
                  </a:extLst>
                </a:gridCol>
              </a:tblGrid>
              <a:tr h="268863">
                <a:tc>
                  <a:txBody>
                    <a:bodyPr/>
                    <a:lstStyle/>
                    <a:p>
                      <a:pPr algn="ctr"/>
                      <a:r>
                        <a:rPr lang="en-US" sz="2400" dirty="0" smtClean="0">
                          <a:latin typeface="Cambria" panose="02040503050406030204" pitchFamily="18" charset="0"/>
                        </a:rPr>
                        <a:t>Time</a:t>
                      </a:r>
                      <a:endParaRPr lang="en-US" sz="2400" dirty="0">
                        <a:latin typeface="Cambria" panose="02040503050406030204" pitchFamily="18" charset="0"/>
                      </a:endParaRPr>
                    </a:p>
                  </a:txBody>
                  <a:tcPr/>
                </a:tc>
                <a:tc>
                  <a:txBody>
                    <a:bodyPr/>
                    <a:lstStyle/>
                    <a:p>
                      <a:pPr algn="ctr"/>
                      <a:r>
                        <a:rPr lang="en-US" sz="2400" dirty="0" smtClean="0">
                          <a:latin typeface="Cambria" panose="02040503050406030204" pitchFamily="18" charset="0"/>
                        </a:rPr>
                        <a:t>Program</a:t>
                      </a:r>
                      <a:r>
                        <a:rPr lang="en-US" sz="2400" baseline="0" dirty="0" smtClean="0">
                          <a:latin typeface="Cambria" panose="02040503050406030204" pitchFamily="18" charset="0"/>
                        </a:rPr>
                        <a:t> Details</a:t>
                      </a:r>
                      <a:endParaRPr lang="en-US" sz="2400" dirty="0">
                        <a:latin typeface="Cambria" panose="02040503050406030204" pitchFamily="18" charset="0"/>
                      </a:endParaRPr>
                    </a:p>
                  </a:txBody>
                  <a:tcPr/>
                </a:tc>
                <a:tc>
                  <a:txBody>
                    <a:bodyPr/>
                    <a:lstStyle/>
                    <a:p>
                      <a:pPr algn="ctr"/>
                      <a:r>
                        <a:rPr lang="en-US" sz="2400" dirty="0" smtClean="0">
                          <a:latin typeface="Cambria" panose="02040503050406030204" pitchFamily="18" charset="0"/>
                        </a:rPr>
                        <a:t>Venue</a:t>
                      </a:r>
                      <a:endParaRPr lang="en-US" sz="2400" dirty="0">
                        <a:latin typeface="Cambria" panose="02040503050406030204" pitchFamily="18" charset="0"/>
                      </a:endParaRPr>
                    </a:p>
                  </a:txBody>
                  <a:tcPr/>
                </a:tc>
                <a:extLst>
                  <a:ext uri="{0D108BD9-81ED-4DB2-BD59-A6C34878D82A}">
                    <a16:rowId xmlns="" xmlns:a16="http://schemas.microsoft.com/office/drawing/2014/main" val="10000"/>
                  </a:ext>
                </a:extLst>
              </a:tr>
              <a:tr h="231054">
                <a:tc rowSpan="2">
                  <a:txBody>
                    <a:bodyPr/>
                    <a:lstStyle/>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2000" kern="1200" dirty="0">
                          <a:solidFill>
                            <a:schemeClr val="dk1"/>
                          </a:solidFill>
                          <a:latin typeface="Cambria" panose="02040503050406030204" pitchFamily="18" charset="0"/>
                          <a:ea typeface="+mn-ea"/>
                          <a:cs typeface="+mn-cs"/>
                        </a:rPr>
                        <a:t>1000 – 1400 </a:t>
                      </a:r>
                    </a:p>
                  </a:txBody>
                  <a:tcPr marL="9525" marR="9525" marT="9525" marB="0" anchor="ctr"/>
                </a:tc>
                <a:tc>
                  <a:txBody>
                    <a:bodyPr/>
                    <a:lstStyle/>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2000" kern="1200" dirty="0">
                          <a:solidFill>
                            <a:schemeClr val="dk1"/>
                          </a:solidFill>
                          <a:latin typeface="Cambria" panose="02040503050406030204" pitchFamily="18" charset="0"/>
                          <a:ea typeface="+mn-ea"/>
                          <a:cs typeface="+mn-cs"/>
                        </a:rPr>
                        <a:t>B2B meetings</a:t>
                      </a:r>
                    </a:p>
                  </a:txBody>
                  <a:tcPr marL="85725" marR="9525" marT="9525" marB="0" anchor="ctr"/>
                </a:tc>
                <a:tc>
                  <a:txBody>
                    <a:bodyPr/>
                    <a:lstStyle/>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2000" kern="1200" dirty="0">
                          <a:solidFill>
                            <a:schemeClr val="dk1"/>
                          </a:solidFill>
                          <a:latin typeface="Cambria" panose="02040503050406030204" pitchFamily="18" charset="0"/>
                          <a:ea typeface="+mn-ea"/>
                          <a:cs typeface="+mn-cs"/>
                        </a:rPr>
                        <a:t>SR-1,2,6</a:t>
                      </a:r>
                    </a:p>
                  </a:txBody>
                  <a:tcPr marL="9525" marR="9525" marT="9525" marB="0" anchor="b"/>
                </a:tc>
              </a:tr>
              <a:tr h="246464">
                <a:tc vMerge="1">
                  <a:txBody>
                    <a:bodyPr/>
                    <a:lstStyle/>
                    <a:p>
                      <a:endParaRPr lang="en-US"/>
                    </a:p>
                  </a:txBody>
                  <a:tcPr/>
                </a:tc>
                <a:tc>
                  <a:txBody>
                    <a:bodyPr/>
                    <a:lstStyle/>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2000" kern="1200" dirty="0">
                          <a:solidFill>
                            <a:schemeClr val="dk1"/>
                          </a:solidFill>
                          <a:latin typeface="Cambria" panose="02040503050406030204" pitchFamily="18" charset="0"/>
                          <a:ea typeface="+mn-ea"/>
                          <a:cs typeface="+mn-cs"/>
                        </a:rPr>
                        <a:t>B2G meetings</a:t>
                      </a:r>
                    </a:p>
                  </a:txBody>
                  <a:tcPr marL="85725" marR="9525" marT="9525" marB="0" anchor="ctr"/>
                </a:tc>
                <a:tc>
                  <a:txBody>
                    <a:bodyPr/>
                    <a:lstStyle/>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2000" kern="1200" dirty="0">
                          <a:solidFill>
                            <a:schemeClr val="dk1"/>
                          </a:solidFill>
                          <a:latin typeface="Cambria" panose="02040503050406030204" pitchFamily="18" charset="0"/>
                          <a:ea typeface="+mn-ea"/>
                          <a:cs typeface="+mn-cs"/>
                        </a:rPr>
                        <a:t>SR-1,2,6</a:t>
                      </a:r>
                    </a:p>
                  </a:txBody>
                  <a:tcPr marL="9525" marR="9525" marT="9525" marB="0" anchor="b"/>
                </a:tc>
              </a:tr>
            </a:tbl>
          </a:graphicData>
        </a:graphic>
      </p:graphicFrame>
    </p:spTree>
    <p:extLst>
      <p:ext uri="{BB962C8B-B14F-4D97-AF65-F5344CB8AC3E}">
        <p14:creationId xmlns:p14="http://schemas.microsoft.com/office/powerpoint/2010/main" val="68486693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942975" y="347433"/>
            <a:ext cx="10001251" cy="535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lumMod val="75000"/>
                  </a:schemeClr>
                </a:solidFill>
                <a:latin typeface="Cambria" panose="02040503050406030204" pitchFamily="18" charset="0"/>
              </a:rPr>
              <a:t>Venue Layout</a:t>
            </a:r>
            <a:endParaRPr lang="en-US" b="1" dirty="0" smtClean="0">
              <a:solidFill>
                <a:schemeClr val="accent2">
                  <a:lumMod val="75000"/>
                </a:schemeClr>
              </a:solidFill>
              <a:latin typeface="Cambria" panose="02040503050406030204" pitchFamily="18" charset="0"/>
            </a:endParaRPr>
          </a:p>
        </p:txBody>
      </p:sp>
      <p:pic>
        <p:nvPicPr>
          <p:cNvPr id="2" name="Picture 1"/>
          <p:cNvPicPr>
            <a:picLocks noChangeAspect="1"/>
          </p:cNvPicPr>
          <p:nvPr/>
        </p:nvPicPr>
        <p:blipFill rotWithShape="1">
          <a:blip r:embed="rId2"/>
          <a:srcRect l="39594" t="19531" r="38418" b="8007"/>
          <a:stretch/>
        </p:blipFill>
        <p:spPr>
          <a:xfrm rot="16200000">
            <a:off x="3195780" y="-1695591"/>
            <a:ext cx="6029323" cy="11077858"/>
          </a:xfrm>
          <a:prstGeom prst="rect">
            <a:avLst/>
          </a:prstGeom>
        </p:spPr>
      </p:pic>
    </p:spTree>
    <p:extLst>
      <p:ext uri="{BB962C8B-B14F-4D97-AF65-F5344CB8AC3E}">
        <p14:creationId xmlns:p14="http://schemas.microsoft.com/office/powerpoint/2010/main" val="1915560397"/>
      </p:ext>
    </p:extLst>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41"/>
  <p:tag name="TYPE" val="Screen"/>
  <p:tag name="KEYWORD" val="SCREEN"/>
  <p:tag name="TEMPLATEVERSION" val="14/02/2014 04:53:28"/>
</p:tagLst>
</file>

<file path=ppt/theme/theme1.xml><?xml version="1.0" encoding="utf-8"?>
<a:theme xmlns:a="http://schemas.openxmlformats.org/drawingml/2006/main" name="Divid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square" rtlCol="0" anchor="t">
        <a:noAutofit/>
      </a:bodyPr>
      <a:lstStyle>
        <a:defPPr>
          <a:defRPr sz="1600" dirty="0" smtClean="0">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emplateUrl xmlns="http://schemas.microsoft.com/sharepoint/v3" xsi:nil="true"/>
    <ShowRepairView xmlns="http://schemas.microsoft.com/sharepoint/v3" xsi:nil="true"/>
    <xd_ProgID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Form" ma:contentTypeID="0x01010100C5AAB928D674BA46AD2C8EACA49A320A" ma:contentTypeVersion="0" ma:contentTypeDescription="Fill out this form." ma:contentTypeScope="" ma:versionID="6a7b7f16254795e7c2d33a3d3ae64981">
  <xsd:schema xmlns:xsd="http://www.w3.org/2001/XMLSchema" xmlns:p="http://schemas.microsoft.com/office/2006/metadata/properties" xmlns:ns1="http://schemas.microsoft.com/sharepoint/v3" targetNamespace="http://schemas.microsoft.com/office/2006/metadata/properties" ma:root="true" ma:fieldsID="02f1d8f23ed7c9016498019dd1916f9f" ns1:_="">
    <xsd:import namespace="http://schemas.microsoft.com/sharepoint/v3"/>
    <xsd:element name="properties">
      <xsd:complexType>
        <xsd:sequence>
          <xsd:element name="documentManagement">
            <xsd:complexType>
              <xsd:all>
                <xsd:element ref="ns1:ShowRepairView" minOccurs="0"/>
                <xsd:element ref="ns1:TemplateUrl" minOccurs="0"/>
                <xsd:element ref="ns1:xd_ProgID"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ShowRepairView" ma:index="8" nillable="true" ma:displayName="Show Repair View" ma:hidden="true" ma:internalName="ShowRepairView">
      <xsd:simpleType>
        <xsd:restriction base="dms:Text"/>
      </xsd:simpleType>
    </xsd:element>
    <xsd:element name="TemplateUrl" ma:index="9" nillable="true" ma:displayName="Template Link" ma:hidden="true" ma:internalName="TemplateUrl">
      <xsd:simpleType>
        <xsd:restriction base="dms:Text"/>
      </xsd:simpleType>
    </xsd:element>
    <xsd:element name="xd_ProgID" ma:index="10" nillable="true" ma:displayName="Html File Link" ma:hidden="true" ma:internalName="xd_Prog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DA047F6-BFF9-4A34-90EC-4B1F97C13C34}">
  <ds:schemaRefs>
    <ds:schemaRef ds:uri="http://schemas.microsoft.com/sharepoint/v3/contenttype/forms"/>
  </ds:schemaRefs>
</ds:datastoreItem>
</file>

<file path=customXml/itemProps2.xml><?xml version="1.0" encoding="utf-8"?>
<ds:datastoreItem xmlns:ds="http://schemas.openxmlformats.org/officeDocument/2006/customXml" ds:itemID="{AB205C5A-B118-4E25-B43A-32410F37602B}">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CDF8DA50-F06C-479D-B65B-D112C231CD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20979</TotalTime>
  <Words>4532</Words>
  <Application>Microsoft Office PowerPoint</Application>
  <PresentationFormat>Widescreen</PresentationFormat>
  <Paragraphs>943</Paragraphs>
  <Slides>57</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57</vt:i4>
      </vt:variant>
    </vt:vector>
  </HeadingPairs>
  <TitlesOfParts>
    <vt:vector size="72" baseType="lpstr">
      <vt:lpstr>Arial</vt:lpstr>
      <vt:lpstr>Calibri</vt:lpstr>
      <vt:lpstr>Calibri Light</vt:lpstr>
      <vt:lpstr>Cambria</vt:lpstr>
      <vt:lpstr>KPMG Extralight</vt:lpstr>
      <vt:lpstr>KPMG Light</vt:lpstr>
      <vt:lpstr>Lucida Grande</vt:lpstr>
      <vt:lpstr>Shruti</vt:lpstr>
      <vt:lpstr>Times New Roman</vt:lpstr>
      <vt:lpstr>Univers for KPMG</vt:lpstr>
      <vt:lpstr>Univers for KPMG Light</vt:lpstr>
      <vt:lpstr>Univers LT Std 55 Roman</vt:lpstr>
      <vt:lpstr>Divider slides</vt:lpstr>
      <vt:lpstr>Content Slide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Panjwani;Vivek, Malekar</dc:creator>
  <cp:lastModifiedBy>Administrator</cp:lastModifiedBy>
  <cp:revision>1689</cp:revision>
  <dcterms:created xsi:type="dcterms:W3CDTF">2015-11-04T10:31:05Z</dcterms:created>
  <dcterms:modified xsi:type="dcterms:W3CDTF">2016-12-21T08:16:06Z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0x01010100C5AAB928D674BA46AD2C8EACA49A320A</vt:lpwstr>
  </property>
</Properties>
</file>